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256" r:id="rId2"/>
    <p:sldId id="364" r:id="rId3"/>
    <p:sldId id="257" r:id="rId4"/>
    <p:sldId id="291" r:id="rId5"/>
    <p:sldId id="366" r:id="rId6"/>
    <p:sldId id="365" r:id="rId7"/>
    <p:sldId id="363" r:id="rId8"/>
    <p:sldId id="368" r:id="rId9"/>
    <p:sldId id="369" r:id="rId10"/>
    <p:sldId id="356" r:id="rId11"/>
    <p:sldId id="370" r:id="rId12"/>
    <p:sldId id="374" r:id="rId13"/>
    <p:sldId id="357" r:id="rId14"/>
    <p:sldId id="375" r:id="rId15"/>
    <p:sldId id="376" r:id="rId16"/>
    <p:sldId id="377" r:id="rId17"/>
    <p:sldId id="378" r:id="rId18"/>
    <p:sldId id="379" r:id="rId19"/>
    <p:sldId id="380" r:id="rId20"/>
    <p:sldId id="381" r:id="rId21"/>
    <p:sldId id="382" r:id="rId22"/>
    <p:sldId id="383" r:id="rId23"/>
    <p:sldId id="384" r:id="rId24"/>
    <p:sldId id="362" r:id="rId25"/>
    <p:sldId id="386" r:id="rId26"/>
    <p:sldId id="387" r:id="rId27"/>
    <p:sldId id="388" r:id="rId28"/>
    <p:sldId id="389" r:id="rId29"/>
    <p:sldId id="385" r:id="rId30"/>
    <p:sldId id="358" r:id="rId31"/>
    <p:sldId id="392" r:id="rId32"/>
    <p:sldId id="393" r:id="rId33"/>
    <p:sldId id="394" r:id="rId34"/>
    <p:sldId id="395" r:id="rId35"/>
    <p:sldId id="390" r:id="rId36"/>
    <p:sldId id="391" r:id="rId3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9pPr>
  </p:defaultTextStyle>
  <p:extLst>
    <p:ext uri="{521415D9-36F7-43E2-AB2F-B90AF26B5E84}">
      <p14:sectionLst xmlns:p14="http://schemas.microsoft.com/office/powerpoint/2010/main">
        <p14:section name="Default Section" id="{6E0EB5A8-9B8B-9044-82EB-6F714C2705A5}">
          <p14:sldIdLst>
            <p14:sldId id="256"/>
            <p14:sldId id="364"/>
            <p14:sldId id="257"/>
            <p14:sldId id="291"/>
            <p14:sldId id="366"/>
            <p14:sldId id="365"/>
            <p14:sldId id="363"/>
            <p14:sldId id="368"/>
            <p14:sldId id="369"/>
            <p14:sldId id="356"/>
            <p14:sldId id="370"/>
            <p14:sldId id="374"/>
            <p14:sldId id="357"/>
            <p14:sldId id="375"/>
          </p14:sldIdLst>
        </p14:section>
        <p14:section name="3-1) 표본 선정 기준" id="{81F1FA44-8539-EA46-BFC0-485CFBC83F16}">
          <p14:sldIdLst>
            <p14:sldId id="376"/>
            <p14:sldId id="377"/>
            <p14:sldId id="378"/>
          </p14:sldIdLst>
        </p14:section>
        <p14:section name="3-1-1) 1차 표본 테스트" id="{E8FDCA7F-97FE-A64A-91D0-006FBDCF6717}">
          <p14:sldIdLst>
            <p14:sldId id="379"/>
            <p14:sldId id="380"/>
            <p14:sldId id="381"/>
          </p14:sldIdLst>
        </p14:section>
        <p14:section name="3-1-2) 2016년 강동구 표본 테스트" id="{79D12F2C-4885-7648-A4E5-4AEB5EBAAAE2}">
          <p14:sldIdLst>
            <p14:sldId id="382"/>
            <p14:sldId id="383"/>
            <p14:sldId id="384"/>
          </p14:sldIdLst>
        </p14:section>
        <p14:section name="3-2) 2차 표본 테스트" id="{58E0B749-106D-6E46-B2CD-E6BB758C5B59}">
          <p14:sldIdLst>
            <p14:sldId id="362"/>
            <p14:sldId id="386"/>
            <p14:sldId id="387"/>
          </p14:sldIdLst>
        </p14:section>
        <p14:section name="3-3) 2021년 표본 테스트" id="{4C7C1C60-9104-FD48-B727-2F3F1CCE8D2C}">
          <p14:sldIdLst>
            <p14:sldId id="388"/>
            <p14:sldId id="389"/>
            <p14:sldId id="385"/>
          </p14:sldIdLst>
        </p14:section>
        <p14:section name="4) 결론" id="{3A17A409-960C-A34A-95CF-EBA5A380B726}">
          <p14:sldIdLst>
            <p14:sldId id="358"/>
            <p14:sldId id="392"/>
            <p14:sldId id="393"/>
            <p14:sldId id="394"/>
            <p14:sldId id="395"/>
            <p14:sldId id="390"/>
            <p14:sldId id="3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5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ubin Kim" initials="SK" lastIdx="248" clrIdx="0"/>
  <p:cmAuthor id="1" name="권 혁란" initials="권혁" lastIdx="1" clrIdx="1">
    <p:extLst>
      <p:ext uri="{19B8F6BF-5375-455C-9EA6-DF929625EA0E}">
        <p15:presenceInfo xmlns:p15="http://schemas.microsoft.com/office/powerpoint/2012/main" userId="90093c18bf581563" providerId="Windows Live"/>
      </p:ext>
    </p:extLst>
  </p:cmAuthor>
  <p:cmAuthor id="2" name="KIMSUBIN" initials="K" lastIdx="8" clrIdx="2">
    <p:extLst>
      <p:ext uri="{19B8F6BF-5375-455C-9EA6-DF929625EA0E}">
        <p15:presenceInfo xmlns:p15="http://schemas.microsoft.com/office/powerpoint/2012/main" userId="S::co_m@gnu.ac.kr::5cf8bbfa-e4f1-4ff3-bdf1-0dcafb419d83" providerId="AD"/>
      </p:ext>
    </p:extLst>
  </p:cmAuthor>
  <p:cmAuthor id="3" name="Subin Kim" initials="" lastIdx="6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974F"/>
    <a:srgbClr val="024405"/>
    <a:srgbClr val="E07D44"/>
    <a:srgbClr val="327AA4"/>
    <a:srgbClr val="3282A4"/>
    <a:srgbClr val="48938F"/>
    <a:srgbClr val="004E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8348" autoAdjust="0"/>
    <p:restoredTop sz="92267" autoAdjust="0"/>
  </p:normalViewPr>
  <p:slideViewPr>
    <p:cSldViewPr snapToGrid="0">
      <p:cViewPr>
        <p:scale>
          <a:sx n="36" d="100"/>
          <a:sy n="36" d="100"/>
        </p:scale>
        <p:origin x="328" y="1576"/>
      </p:cViewPr>
      <p:guideLst>
        <p:guide orient="horz" pos="4320"/>
        <p:guide pos="76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7-27T14:00:19.535" idx="1">
    <p:pos x="11279" y="-3185"/>
    <p:text>색상이 안예쁨ㅠㅠㅠㅠㅠㅠ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7-28T17:23:44.525" idx="248">
    <p:pos x="15013" y="-5300"/>
    <p:text>사진 톤온톤 맞추기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7-28T17:23:44.525" idx="247">
    <p:pos x="15013" y="-5300"/>
    <p:text>사진 톤온톤 맞추기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7-28T17:23:44.525" idx="239">
    <p:pos x="15013" y="-5300"/>
    <p:text>사진 톤온톤 맞추기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7-28T17:23:44.525" idx="2">
    <p:pos x="15013" y="-5300"/>
    <p:text>사진 톤온톤 맞추기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7-28T17:23:44.525" idx="47">
    <p:pos x="15013" y="-5300"/>
    <p:text>사진 톤온톤 맞추기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8-04T03:33:33.714" idx="5">
    <p:pos x="10" y="10"/>
    <p:text>이미지 안에 출처가 표기되어있는데, 출처에 미세먼지특별대책위원회를 기입하는 게 맞는가?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8-04T03:33:33.714" idx="6">
    <p:pos x="10" y="10"/>
    <p:text>사전과 예측이란 단어에서 의미의 유사성(중복)이 있지는 않은지, prior, pre-dict--&gt;&gt;서울시\n자치구별\n미세먼지 예측 or 서울시 구별\n미세먼지\n예측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8-04T03:33:33.714" idx="7">
    <p:pos x="10" y="10"/>
    <p:text>사전과 예측이란 단어에서 의미의 유사성(중복)이 있지는 않은지, prior, pre-dict--&gt;&gt;서울시\n자치구별\n미세먼지 예측 or 서울시 구별\n미세먼지\n예측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7-28T17:23:44.525" idx="237">
    <p:pos x="15013" y="-5300"/>
    <p:text>사진 톤온톤 맞추기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8-04T05:10:30.063" idx="8">
    <p:pos x="10" y="10"/>
    <p:text>0값으로 채워진 결측치 아예 처음부터 다시 확인해보고 데이터프레임으로 출력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7-28T17:23:44.525" idx="238">
    <p:pos x="15013" y="-5300"/>
    <p:text>사진 톤온톤 맞추기</p:text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EAE35E-1960-134F-B92C-4DA02A6277A2}" type="doc">
      <dgm:prSet loTypeId="urn:microsoft.com/office/officeart/2005/8/layout/vList2" loCatId="" qsTypeId="urn:microsoft.com/office/officeart/2005/8/quickstyle/simple2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C530C5A4-6A45-1747-8C12-4D39B814C213}">
      <dgm:prSet phldrT="[Text]" custT="1"/>
      <dgm:spPr/>
      <dgm:t>
        <a:bodyPr/>
        <a:lstStyle/>
        <a:p>
          <a:pPr>
            <a:lnSpc>
              <a:spcPct val="150000"/>
            </a:lnSpc>
            <a:spcBef>
              <a:spcPts val="1200"/>
            </a:spcBef>
          </a:pPr>
          <a:r>
            <a:rPr lang="en-US" sz="4000" b="1" dirty="0">
              <a:latin typeface="NanumGothic" panose="020D0604000000000000" pitchFamily="34" charset="-127"/>
              <a:ea typeface="NanumGothic" panose="020D0604000000000000" pitchFamily="34" charset="-127"/>
            </a:rPr>
            <a:t>Case 1) </a:t>
          </a:r>
          <a:r>
            <a:rPr lang="ko-KR" altLang="en-US" sz="4000" dirty="0">
              <a:latin typeface="NanumGothic" panose="020D0604000000000000" pitchFamily="34" charset="-127"/>
              <a:ea typeface="NanumGothic" panose="020D0604000000000000" pitchFamily="34" charset="-127"/>
            </a:rPr>
            <a:t>미세먼지를 종속변수라고 할 때</a:t>
          </a:r>
          <a:r>
            <a:rPr lang="en-US" altLang="ko-KR" sz="4000" dirty="0">
              <a:latin typeface="NanumGothic" panose="020D0604000000000000" pitchFamily="34" charset="-127"/>
              <a:ea typeface="NanumGothic" panose="020D0604000000000000" pitchFamily="34" charset="-127"/>
            </a:rPr>
            <a:t>,</a:t>
          </a:r>
          <a:r>
            <a:rPr lang="ko-KR" altLang="en-US" sz="4000" dirty="0">
              <a:latin typeface="NanumGothic" panose="020D0604000000000000" pitchFamily="34" charset="-127"/>
              <a:ea typeface="NanumGothic" panose="020D0604000000000000" pitchFamily="34" charset="-127"/>
            </a:rPr>
            <a:t> 독립 변수들 과의 상관관계를 분석할 수 있을 때</a:t>
          </a:r>
          <a:endParaRPr lang="en-US" sz="4000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DF427CA2-DBF6-5B4A-A375-FBF672F5A3E2}" type="parTrans" cxnId="{7124EE1F-B48D-DE43-83F5-D19E6454058A}">
      <dgm:prSet/>
      <dgm:spPr/>
      <dgm:t>
        <a:bodyPr/>
        <a:lstStyle/>
        <a:p>
          <a:pPr>
            <a:lnSpc>
              <a:spcPct val="150000"/>
            </a:lnSpc>
          </a:pPr>
          <a:endParaRPr lang="en-US"/>
        </a:p>
      </dgm:t>
    </dgm:pt>
    <dgm:pt modelId="{11158CED-A3BC-894A-9198-AFD245D63E04}" type="sibTrans" cxnId="{7124EE1F-B48D-DE43-83F5-D19E6454058A}">
      <dgm:prSet/>
      <dgm:spPr/>
      <dgm:t>
        <a:bodyPr/>
        <a:lstStyle/>
        <a:p>
          <a:pPr>
            <a:lnSpc>
              <a:spcPct val="150000"/>
            </a:lnSpc>
          </a:pPr>
          <a:endParaRPr lang="en-US"/>
        </a:p>
      </dgm:t>
    </dgm:pt>
    <dgm:pt modelId="{561F629B-8AC7-C04B-8AA3-8E6A67640867}">
      <dgm:prSet phldrT="[Text]" custT="1"/>
      <dgm:spPr/>
      <dgm:t>
        <a:bodyPr/>
        <a:lstStyle/>
        <a:p>
          <a:pPr>
            <a:lnSpc>
              <a:spcPct val="150000"/>
            </a:lnSpc>
            <a:spcBef>
              <a:spcPts val="1200"/>
            </a:spcBef>
          </a:pPr>
          <a:r>
            <a:rPr lang="ko-KR" altLang="en-US" sz="4800" dirty="0">
              <a:latin typeface="NanumGothic" panose="020D0604000000000000" pitchFamily="34" charset="-127"/>
              <a:ea typeface="NanumGothic" panose="020D0604000000000000" pitchFamily="34" charset="-127"/>
            </a:rPr>
            <a:t>다중 회귀 분석</a:t>
          </a:r>
          <a:endParaRPr lang="en-US" sz="4800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31286A54-1422-764C-B792-74E7CDF872EA}" type="parTrans" cxnId="{CEBEC637-2065-2C4D-AF91-1181CF6101FC}">
      <dgm:prSet/>
      <dgm:spPr/>
      <dgm:t>
        <a:bodyPr/>
        <a:lstStyle/>
        <a:p>
          <a:pPr>
            <a:lnSpc>
              <a:spcPct val="150000"/>
            </a:lnSpc>
          </a:pPr>
          <a:endParaRPr lang="en-US"/>
        </a:p>
      </dgm:t>
    </dgm:pt>
    <dgm:pt modelId="{4CDAA80E-CAA8-544B-98FF-1ADB0ACB25DA}" type="sibTrans" cxnId="{CEBEC637-2065-2C4D-AF91-1181CF6101FC}">
      <dgm:prSet/>
      <dgm:spPr/>
      <dgm:t>
        <a:bodyPr/>
        <a:lstStyle/>
        <a:p>
          <a:pPr>
            <a:lnSpc>
              <a:spcPct val="150000"/>
            </a:lnSpc>
          </a:pPr>
          <a:endParaRPr lang="en-US"/>
        </a:p>
      </dgm:t>
    </dgm:pt>
    <dgm:pt modelId="{975DC37A-B0A3-8E49-BB59-543C90B6DECC}">
      <dgm:prSet phldrT="[Text]" custT="1"/>
      <dgm:spPr/>
      <dgm:t>
        <a:bodyPr/>
        <a:lstStyle/>
        <a:p>
          <a:pPr>
            <a:lnSpc>
              <a:spcPct val="150000"/>
            </a:lnSpc>
            <a:spcBef>
              <a:spcPts val="1200"/>
            </a:spcBef>
          </a:pPr>
          <a:r>
            <a:rPr lang="en-US" altLang="ko-KR" sz="4000" b="1" dirty="0">
              <a:latin typeface="NanumGothic" panose="020D0604000000000000" pitchFamily="34" charset="-127"/>
              <a:ea typeface="NanumGothic" panose="020D0604000000000000" pitchFamily="34" charset="-127"/>
            </a:rPr>
            <a:t>Case 2) </a:t>
          </a:r>
          <a:r>
            <a:rPr lang="ko-KR" altLang="en-US" sz="4000" dirty="0">
              <a:latin typeface="NanumGothic" panose="020D0604000000000000" pitchFamily="34" charset="-127"/>
              <a:ea typeface="NanumGothic" panose="020D0604000000000000" pitchFamily="34" charset="-127"/>
            </a:rPr>
            <a:t>미세먼지라는 변수가 시간에 따라 규칙성을 가지는 패턴일 존재할 때</a:t>
          </a:r>
          <a:endParaRPr lang="en-US" sz="4000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27A982FC-5D31-9C4D-95D2-2F23D23335EE}" type="parTrans" cxnId="{293B5467-EFF5-AF42-8CC7-1D964004179C}">
      <dgm:prSet/>
      <dgm:spPr/>
      <dgm:t>
        <a:bodyPr/>
        <a:lstStyle/>
        <a:p>
          <a:pPr>
            <a:lnSpc>
              <a:spcPct val="150000"/>
            </a:lnSpc>
          </a:pPr>
          <a:endParaRPr lang="en-US"/>
        </a:p>
      </dgm:t>
    </dgm:pt>
    <dgm:pt modelId="{27F6D3C3-AD99-9048-925B-9375BF2A8A0B}" type="sibTrans" cxnId="{293B5467-EFF5-AF42-8CC7-1D964004179C}">
      <dgm:prSet/>
      <dgm:spPr/>
      <dgm:t>
        <a:bodyPr/>
        <a:lstStyle/>
        <a:p>
          <a:pPr>
            <a:lnSpc>
              <a:spcPct val="150000"/>
            </a:lnSpc>
          </a:pPr>
          <a:endParaRPr lang="en-US"/>
        </a:p>
      </dgm:t>
    </dgm:pt>
    <dgm:pt modelId="{D91B6388-7848-3340-948E-258F219406A8}">
      <dgm:prSet phldrT="[Text]" custT="1"/>
      <dgm:spPr/>
      <dgm:t>
        <a:bodyPr/>
        <a:lstStyle/>
        <a:p>
          <a:pPr>
            <a:lnSpc>
              <a:spcPct val="150000"/>
            </a:lnSpc>
            <a:spcBef>
              <a:spcPts val="1200"/>
            </a:spcBef>
          </a:pPr>
          <a:r>
            <a:rPr lang="ko-KR" altLang="en-US" sz="4800" dirty="0" err="1">
              <a:latin typeface="NanumGothic" panose="020D0604000000000000" pitchFamily="34" charset="-127"/>
              <a:ea typeface="NanumGothic" panose="020D0604000000000000" pitchFamily="34" charset="-127"/>
            </a:rPr>
            <a:t>다변량</a:t>
          </a:r>
          <a:r>
            <a:rPr lang="ko-KR" altLang="en-US" sz="4800" dirty="0">
              <a:latin typeface="NanumGothic" panose="020D0604000000000000" pitchFamily="34" charset="-127"/>
              <a:ea typeface="NanumGothic" panose="020D0604000000000000" pitchFamily="34" charset="-127"/>
            </a:rPr>
            <a:t> </a:t>
          </a:r>
          <a:r>
            <a:rPr lang="ko-KR" altLang="en-US" sz="4800" dirty="0" err="1">
              <a:latin typeface="NanumGothic" panose="020D0604000000000000" pitchFamily="34" charset="-127"/>
              <a:ea typeface="NanumGothic" panose="020D0604000000000000" pitchFamily="34" charset="-127"/>
            </a:rPr>
            <a:t>시계열</a:t>
          </a:r>
          <a:r>
            <a:rPr lang="ko-KR" altLang="en-US" sz="4800" dirty="0">
              <a:latin typeface="NanumGothic" panose="020D0604000000000000" pitchFamily="34" charset="-127"/>
              <a:ea typeface="NanumGothic" panose="020D0604000000000000" pitchFamily="34" charset="-127"/>
            </a:rPr>
            <a:t> 분석</a:t>
          </a:r>
          <a:r>
            <a:rPr lang="en-US" altLang="ko-KR" sz="4800" dirty="0">
              <a:latin typeface="NanumGothic" panose="020D0604000000000000" pitchFamily="34" charset="-127"/>
              <a:ea typeface="NanumGothic" panose="020D0604000000000000" pitchFamily="34" charset="-127"/>
            </a:rPr>
            <a:t>(</a:t>
          </a:r>
          <a:r>
            <a:rPr lang="ko-KR" altLang="en-US" sz="4800" dirty="0">
              <a:latin typeface="NanumGothic" panose="020D0604000000000000" pitchFamily="34" charset="-127"/>
              <a:ea typeface="NanumGothic" panose="020D0604000000000000" pitchFamily="34" charset="-127"/>
            </a:rPr>
            <a:t>속성 변수 </a:t>
          </a:r>
          <a:r>
            <a:rPr lang="en-US" altLang="ko-KR" sz="4800" dirty="0">
              <a:latin typeface="NanumGothic" panose="020D0604000000000000" pitchFamily="34" charset="-127"/>
              <a:ea typeface="NanumGothic" panose="020D0604000000000000" pitchFamily="34" charset="-127"/>
            </a:rPr>
            <a:t>2</a:t>
          </a:r>
          <a:r>
            <a:rPr lang="ko-KR" altLang="en-US" sz="4800" dirty="0">
              <a:latin typeface="NanumGothic" panose="020D0604000000000000" pitchFamily="34" charset="-127"/>
              <a:ea typeface="NanumGothic" panose="020D0604000000000000" pitchFamily="34" charset="-127"/>
            </a:rPr>
            <a:t>개 이상</a:t>
          </a:r>
          <a:r>
            <a:rPr lang="en-US" altLang="ko-KR" sz="4800" dirty="0">
              <a:latin typeface="NanumGothic" panose="020D0604000000000000" pitchFamily="34" charset="-127"/>
              <a:ea typeface="NanumGothic" panose="020D0604000000000000" pitchFamily="34" charset="-127"/>
            </a:rPr>
            <a:t>)</a:t>
          </a:r>
          <a:endParaRPr lang="en-US" sz="4800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93877B72-6070-A743-ACA7-2BFEA4696144}" type="parTrans" cxnId="{DABA4BE8-01F3-D448-972F-BFC56727FB1D}">
      <dgm:prSet/>
      <dgm:spPr/>
      <dgm:t>
        <a:bodyPr/>
        <a:lstStyle/>
        <a:p>
          <a:pPr>
            <a:lnSpc>
              <a:spcPct val="150000"/>
            </a:lnSpc>
          </a:pPr>
          <a:endParaRPr lang="en-US"/>
        </a:p>
      </dgm:t>
    </dgm:pt>
    <dgm:pt modelId="{1FFCA4F6-2CCF-474B-B58C-EA327E73CF19}" type="sibTrans" cxnId="{DABA4BE8-01F3-D448-972F-BFC56727FB1D}">
      <dgm:prSet/>
      <dgm:spPr/>
      <dgm:t>
        <a:bodyPr/>
        <a:lstStyle/>
        <a:p>
          <a:pPr>
            <a:lnSpc>
              <a:spcPct val="150000"/>
            </a:lnSpc>
          </a:pPr>
          <a:endParaRPr lang="en-US"/>
        </a:p>
      </dgm:t>
    </dgm:pt>
    <dgm:pt modelId="{5F60C17C-5D4F-634A-AB6A-5710C6ABFCEC}">
      <dgm:prSet phldrT="[Text]" custT="1"/>
      <dgm:spPr/>
      <dgm:t>
        <a:bodyPr/>
        <a:lstStyle/>
        <a:p>
          <a:pPr>
            <a:lnSpc>
              <a:spcPct val="150000"/>
            </a:lnSpc>
            <a:spcBef>
              <a:spcPts val="1200"/>
            </a:spcBef>
          </a:pPr>
          <a:r>
            <a:rPr lang="ko-KR" altLang="en-US" sz="4800" dirty="0" err="1">
              <a:latin typeface="NanumGothic" panose="020D0604000000000000" pitchFamily="34" charset="-127"/>
              <a:ea typeface="NanumGothic" panose="020D0604000000000000" pitchFamily="34" charset="-127"/>
            </a:rPr>
            <a:t>단변량</a:t>
          </a:r>
          <a:r>
            <a:rPr lang="ko-KR" altLang="en-US" sz="4800" dirty="0">
              <a:latin typeface="NanumGothic" panose="020D0604000000000000" pitchFamily="34" charset="-127"/>
              <a:ea typeface="NanumGothic" panose="020D0604000000000000" pitchFamily="34" charset="-127"/>
            </a:rPr>
            <a:t> </a:t>
          </a:r>
          <a:r>
            <a:rPr lang="ko-KR" altLang="en-US" sz="4800" dirty="0" err="1">
              <a:latin typeface="NanumGothic" panose="020D0604000000000000" pitchFamily="34" charset="-127"/>
              <a:ea typeface="NanumGothic" panose="020D0604000000000000" pitchFamily="34" charset="-127"/>
            </a:rPr>
            <a:t>시계열</a:t>
          </a:r>
          <a:r>
            <a:rPr lang="ko-KR" altLang="en-US" sz="4800" dirty="0">
              <a:latin typeface="NanumGothic" panose="020D0604000000000000" pitchFamily="34" charset="-127"/>
              <a:ea typeface="NanumGothic" panose="020D0604000000000000" pitchFamily="34" charset="-127"/>
            </a:rPr>
            <a:t> 분석</a:t>
          </a:r>
          <a:r>
            <a:rPr lang="en-US" altLang="ko-KR" sz="4800" dirty="0">
              <a:latin typeface="NanumGothic" panose="020D0604000000000000" pitchFamily="34" charset="-127"/>
              <a:ea typeface="NanumGothic" panose="020D0604000000000000" pitchFamily="34" charset="-127"/>
            </a:rPr>
            <a:t>(</a:t>
          </a:r>
          <a:r>
            <a:rPr lang="ko-KR" altLang="en-US" sz="4800" dirty="0">
              <a:latin typeface="NanumGothic" panose="020D0604000000000000" pitchFamily="34" charset="-127"/>
              <a:ea typeface="NanumGothic" panose="020D0604000000000000" pitchFamily="34" charset="-127"/>
            </a:rPr>
            <a:t>속성 변수 </a:t>
          </a:r>
          <a:r>
            <a:rPr lang="en-US" altLang="ko-KR" sz="4800" dirty="0">
              <a:latin typeface="NanumGothic" panose="020D0604000000000000" pitchFamily="34" charset="-127"/>
              <a:ea typeface="NanumGothic" panose="020D0604000000000000" pitchFamily="34" charset="-127"/>
            </a:rPr>
            <a:t>1</a:t>
          </a:r>
          <a:r>
            <a:rPr lang="ko-KR" altLang="en-US" sz="4800" dirty="0">
              <a:latin typeface="NanumGothic" panose="020D0604000000000000" pitchFamily="34" charset="-127"/>
              <a:ea typeface="NanumGothic" panose="020D0604000000000000" pitchFamily="34" charset="-127"/>
            </a:rPr>
            <a:t>개</a:t>
          </a:r>
          <a:r>
            <a:rPr lang="en-US" altLang="ko-KR" sz="4800" dirty="0">
              <a:latin typeface="NanumGothic" panose="020D0604000000000000" pitchFamily="34" charset="-127"/>
              <a:ea typeface="NanumGothic" panose="020D0604000000000000" pitchFamily="34" charset="-127"/>
            </a:rPr>
            <a:t>)</a:t>
          </a:r>
          <a:endParaRPr lang="en-US" sz="4800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6CF232E6-CE11-A843-AE0E-20DD76964281}" type="parTrans" cxnId="{451777EE-3815-7F4C-87C0-DB532E847308}">
      <dgm:prSet/>
      <dgm:spPr/>
      <dgm:t>
        <a:bodyPr/>
        <a:lstStyle/>
        <a:p>
          <a:pPr>
            <a:lnSpc>
              <a:spcPct val="150000"/>
            </a:lnSpc>
          </a:pPr>
          <a:endParaRPr lang="en-US"/>
        </a:p>
      </dgm:t>
    </dgm:pt>
    <dgm:pt modelId="{66755D59-3BED-4644-8A32-86356C376AAC}" type="sibTrans" cxnId="{451777EE-3815-7F4C-87C0-DB532E847308}">
      <dgm:prSet/>
      <dgm:spPr/>
      <dgm:t>
        <a:bodyPr/>
        <a:lstStyle/>
        <a:p>
          <a:pPr>
            <a:lnSpc>
              <a:spcPct val="150000"/>
            </a:lnSpc>
          </a:pPr>
          <a:endParaRPr lang="en-US"/>
        </a:p>
      </dgm:t>
    </dgm:pt>
    <dgm:pt modelId="{094F669D-B192-8A40-AABF-4F91700AC982}" type="pres">
      <dgm:prSet presAssocID="{49EAE35E-1960-134F-B92C-4DA02A6277A2}" presName="linear" presStyleCnt="0">
        <dgm:presLayoutVars>
          <dgm:animLvl val="lvl"/>
          <dgm:resizeHandles val="exact"/>
        </dgm:presLayoutVars>
      </dgm:prSet>
      <dgm:spPr/>
    </dgm:pt>
    <dgm:pt modelId="{C833961E-DD8A-AD44-AFA6-71B4C7F08BAB}" type="pres">
      <dgm:prSet presAssocID="{C530C5A4-6A45-1747-8C12-4D39B814C21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C446570-E3DA-3B46-978B-5A9D5B038309}" type="pres">
      <dgm:prSet presAssocID="{C530C5A4-6A45-1747-8C12-4D39B814C213}" presName="childText" presStyleLbl="revTx" presStyleIdx="0" presStyleCnt="2">
        <dgm:presLayoutVars>
          <dgm:bulletEnabled val="1"/>
        </dgm:presLayoutVars>
      </dgm:prSet>
      <dgm:spPr/>
    </dgm:pt>
    <dgm:pt modelId="{80977A3E-919E-8746-A80D-2C8D9ED63492}" type="pres">
      <dgm:prSet presAssocID="{975DC37A-B0A3-8E49-BB59-543C90B6DEC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007A7C2-1AD7-3E4D-A694-C079B62515CC}" type="pres">
      <dgm:prSet presAssocID="{975DC37A-B0A3-8E49-BB59-543C90B6DECC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7124EE1F-B48D-DE43-83F5-D19E6454058A}" srcId="{49EAE35E-1960-134F-B92C-4DA02A6277A2}" destId="{C530C5A4-6A45-1747-8C12-4D39B814C213}" srcOrd="0" destOrd="0" parTransId="{DF427CA2-DBF6-5B4A-A375-FBF672F5A3E2}" sibTransId="{11158CED-A3BC-894A-9198-AFD245D63E04}"/>
    <dgm:cxn modelId="{B3B5792F-6601-B142-9970-1208FFFE7C2E}" type="presOf" srcId="{561F629B-8AC7-C04B-8AA3-8E6A67640867}" destId="{8C446570-E3DA-3B46-978B-5A9D5B038309}" srcOrd="0" destOrd="0" presId="urn:microsoft.com/office/officeart/2005/8/layout/vList2"/>
    <dgm:cxn modelId="{493E9F2F-F80D-8744-A7C2-9FCFE832593D}" type="presOf" srcId="{C530C5A4-6A45-1747-8C12-4D39B814C213}" destId="{C833961E-DD8A-AD44-AFA6-71B4C7F08BAB}" srcOrd="0" destOrd="0" presId="urn:microsoft.com/office/officeart/2005/8/layout/vList2"/>
    <dgm:cxn modelId="{839BAB36-967F-F14B-A925-0E795D0124A7}" type="presOf" srcId="{975DC37A-B0A3-8E49-BB59-543C90B6DECC}" destId="{80977A3E-919E-8746-A80D-2C8D9ED63492}" srcOrd="0" destOrd="0" presId="urn:microsoft.com/office/officeart/2005/8/layout/vList2"/>
    <dgm:cxn modelId="{CEBEC637-2065-2C4D-AF91-1181CF6101FC}" srcId="{C530C5A4-6A45-1747-8C12-4D39B814C213}" destId="{561F629B-8AC7-C04B-8AA3-8E6A67640867}" srcOrd="0" destOrd="0" parTransId="{31286A54-1422-764C-B792-74E7CDF872EA}" sibTransId="{4CDAA80E-CAA8-544B-98FF-1ADB0ACB25DA}"/>
    <dgm:cxn modelId="{28A47739-3E99-794A-B757-1C25DE21DB21}" type="presOf" srcId="{5F60C17C-5D4F-634A-AB6A-5710C6ABFCEC}" destId="{2007A7C2-1AD7-3E4D-A694-C079B62515CC}" srcOrd="0" destOrd="1" presId="urn:microsoft.com/office/officeart/2005/8/layout/vList2"/>
    <dgm:cxn modelId="{38569565-3E33-B644-9223-F4647ABCDE2D}" type="presOf" srcId="{D91B6388-7848-3340-948E-258F219406A8}" destId="{2007A7C2-1AD7-3E4D-A694-C079B62515CC}" srcOrd="0" destOrd="0" presId="urn:microsoft.com/office/officeart/2005/8/layout/vList2"/>
    <dgm:cxn modelId="{293B5467-EFF5-AF42-8CC7-1D964004179C}" srcId="{49EAE35E-1960-134F-B92C-4DA02A6277A2}" destId="{975DC37A-B0A3-8E49-BB59-543C90B6DECC}" srcOrd="1" destOrd="0" parTransId="{27A982FC-5D31-9C4D-95D2-2F23D23335EE}" sibTransId="{27F6D3C3-AD99-9048-925B-9375BF2A8A0B}"/>
    <dgm:cxn modelId="{13BFA9C9-1BCF-4047-BDBF-3E1806FE585F}" type="presOf" srcId="{49EAE35E-1960-134F-B92C-4DA02A6277A2}" destId="{094F669D-B192-8A40-AABF-4F91700AC982}" srcOrd="0" destOrd="0" presId="urn:microsoft.com/office/officeart/2005/8/layout/vList2"/>
    <dgm:cxn modelId="{DABA4BE8-01F3-D448-972F-BFC56727FB1D}" srcId="{975DC37A-B0A3-8E49-BB59-543C90B6DECC}" destId="{D91B6388-7848-3340-948E-258F219406A8}" srcOrd="0" destOrd="0" parTransId="{93877B72-6070-A743-ACA7-2BFEA4696144}" sibTransId="{1FFCA4F6-2CCF-474B-B58C-EA327E73CF19}"/>
    <dgm:cxn modelId="{451777EE-3815-7F4C-87C0-DB532E847308}" srcId="{975DC37A-B0A3-8E49-BB59-543C90B6DECC}" destId="{5F60C17C-5D4F-634A-AB6A-5710C6ABFCEC}" srcOrd="1" destOrd="0" parTransId="{6CF232E6-CE11-A843-AE0E-20DD76964281}" sibTransId="{66755D59-3BED-4644-8A32-86356C376AAC}"/>
    <dgm:cxn modelId="{D82B5D34-1769-CB47-9019-46747BE9ECBF}" type="presParOf" srcId="{094F669D-B192-8A40-AABF-4F91700AC982}" destId="{C833961E-DD8A-AD44-AFA6-71B4C7F08BAB}" srcOrd="0" destOrd="0" presId="urn:microsoft.com/office/officeart/2005/8/layout/vList2"/>
    <dgm:cxn modelId="{B7F26EE5-B274-F94A-81EA-1EFEB442FB48}" type="presParOf" srcId="{094F669D-B192-8A40-AABF-4F91700AC982}" destId="{8C446570-E3DA-3B46-978B-5A9D5B038309}" srcOrd="1" destOrd="0" presId="urn:microsoft.com/office/officeart/2005/8/layout/vList2"/>
    <dgm:cxn modelId="{6325263D-7C2B-EB4F-B350-AAD7DE8AE5A6}" type="presParOf" srcId="{094F669D-B192-8A40-AABF-4F91700AC982}" destId="{80977A3E-919E-8746-A80D-2C8D9ED63492}" srcOrd="2" destOrd="0" presId="urn:microsoft.com/office/officeart/2005/8/layout/vList2"/>
    <dgm:cxn modelId="{8294A0D9-9A7E-E546-9B19-EED363E4943A}" type="presParOf" srcId="{094F669D-B192-8A40-AABF-4F91700AC982}" destId="{2007A7C2-1AD7-3E4D-A694-C079B62515C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E4D1B7-44DB-5441-8DE3-F6D92685BFDC}" type="doc">
      <dgm:prSet loTypeId="urn:microsoft.com/office/officeart/2005/8/layout/list1" loCatId="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92C8B77F-834C-8A45-A7C7-50995A4D0849}">
      <dgm:prSet phldrT="[Text]"/>
      <dgm:spPr/>
      <dgm:t>
        <a:bodyPr/>
        <a:lstStyle/>
        <a:p>
          <a:r>
            <a:rPr lang="ko-KR" alt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데이터 명</a:t>
          </a:r>
          <a:endParaRPr lang="en-US" b="1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262F418D-4353-994B-9A0F-31F231071A9F}" type="parTrans" cxnId="{F1D8B9D3-74CD-C445-A6C7-C74BFECD30DC}">
      <dgm:prSet/>
      <dgm:spPr/>
      <dgm:t>
        <a:bodyPr/>
        <a:lstStyle/>
        <a:p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7104B128-FC90-C748-B1B3-0E5957F1AAE7}" type="sibTrans" cxnId="{F1D8B9D3-74CD-C445-A6C7-C74BFECD30DC}">
      <dgm:prSet/>
      <dgm:spPr/>
      <dgm:t>
        <a:bodyPr/>
        <a:lstStyle/>
        <a:p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300CE74E-05E7-E545-AF31-FAD5ABE25AB0}">
      <dgm:prSet phldrT="[Text]"/>
      <dgm:spPr/>
      <dgm:t>
        <a:bodyPr/>
        <a:lstStyle/>
        <a:p>
          <a:r>
            <a:rPr lang="ko-KR" altLang="en-US" dirty="0">
              <a:latin typeface="NanumGothic" panose="020D0604000000000000" pitchFamily="34" charset="-127"/>
              <a:ea typeface="NanumGothic" panose="020D0604000000000000" pitchFamily="34" charset="-127"/>
            </a:rPr>
            <a:t>서울시 일별 평균 대기오염도 정보</a:t>
          </a:r>
          <a:endParaRPr lang="en-US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1E92D2A4-DE44-684F-B9F7-49CAC28540B7}" type="parTrans" cxnId="{BBEB4C64-D798-9D45-87EE-E453ECC0CFE9}">
      <dgm:prSet/>
      <dgm:spPr/>
      <dgm:t>
        <a:bodyPr/>
        <a:lstStyle/>
        <a:p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C75F0336-AF52-5644-8C2A-24FCD3E553B9}" type="sibTrans" cxnId="{BBEB4C64-D798-9D45-87EE-E453ECC0CFE9}">
      <dgm:prSet/>
      <dgm:spPr/>
      <dgm:t>
        <a:bodyPr/>
        <a:lstStyle/>
        <a:p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22AB1BBF-3AB7-BA40-9A5B-8CAE6099E2C7}">
      <dgm:prSet phldrT="[Text]"/>
      <dgm:spPr/>
      <dgm:t>
        <a:bodyPr/>
        <a:lstStyle/>
        <a:p>
          <a:r>
            <a:rPr lang="ko-KR" alt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수집 기간</a:t>
          </a:r>
          <a:endParaRPr lang="en-US" b="1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7BCD53FC-1DC6-3A41-AEEB-1A1BEF9EBB68}" type="parTrans" cxnId="{0086FCF6-EAFE-1443-919F-AA1BDE6C9D3D}">
      <dgm:prSet/>
      <dgm:spPr/>
      <dgm:t>
        <a:bodyPr/>
        <a:lstStyle/>
        <a:p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F3FE4D71-8C92-B945-9B50-6F5D6C2768B2}" type="sibTrans" cxnId="{0086FCF6-EAFE-1443-919F-AA1BDE6C9D3D}">
      <dgm:prSet/>
      <dgm:spPr/>
      <dgm:t>
        <a:bodyPr/>
        <a:lstStyle/>
        <a:p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3CAD9928-C45E-574B-BE69-919CACBE74C8}">
      <dgm:prSet phldrT="[Text]"/>
      <dgm:spPr/>
      <dgm:t>
        <a:bodyPr/>
        <a:lstStyle/>
        <a:p>
          <a:r>
            <a:rPr lang="en-US" altLang="ko-KR" dirty="0">
              <a:latin typeface="NanumGothic" panose="020D0604000000000000" pitchFamily="34" charset="-127"/>
              <a:ea typeface="NanumGothic" panose="020D0604000000000000" pitchFamily="34" charset="-127"/>
            </a:rPr>
            <a:t>2010.01.01</a:t>
          </a:r>
          <a:r>
            <a:rPr lang="ko-KR" altLang="en-US" dirty="0">
              <a:latin typeface="NanumGothic" panose="020D0604000000000000" pitchFamily="34" charset="-127"/>
              <a:ea typeface="NanumGothic" panose="020D0604000000000000" pitchFamily="34" charset="-127"/>
            </a:rPr>
            <a:t> </a:t>
          </a:r>
          <a:r>
            <a:rPr lang="en-US" altLang="ko-KR" dirty="0">
              <a:latin typeface="NanumGothic" panose="020D0604000000000000" pitchFamily="34" charset="-127"/>
              <a:ea typeface="NanumGothic" panose="020D0604000000000000" pitchFamily="34" charset="-127"/>
            </a:rPr>
            <a:t>-</a:t>
          </a:r>
          <a:r>
            <a:rPr lang="ko-KR" altLang="en-US" dirty="0">
              <a:latin typeface="NanumGothic" panose="020D0604000000000000" pitchFamily="34" charset="-127"/>
              <a:ea typeface="NanumGothic" panose="020D0604000000000000" pitchFamily="34" charset="-127"/>
            </a:rPr>
            <a:t> </a:t>
          </a:r>
          <a:r>
            <a:rPr lang="en-US" altLang="ko-KR" dirty="0">
              <a:latin typeface="NanumGothic" panose="020D0604000000000000" pitchFamily="34" charset="-127"/>
              <a:ea typeface="NanumGothic" panose="020D0604000000000000" pitchFamily="34" charset="-127"/>
            </a:rPr>
            <a:t>2021.07.31</a:t>
          </a:r>
          <a:endParaRPr lang="en-US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708BEC12-57EB-D14E-8954-E7D5DDCDA99B}" type="parTrans" cxnId="{51EC5D9C-D97D-CD42-8A99-EDD0327248D4}">
      <dgm:prSet/>
      <dgm:spPr/>
      <dgm:t>
        <a:bodyPr/>
        <a:lstStyle/>
        <a:p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52D51EFE-F025-5B47-A59F-74C60E3A9445}" type="sibTrans" cxnId="{51EC5D9C-D97D-CD42-8A99-EDD0327248D4}">
      <dgm:prSet/>
      <dgm:spPr/>
      <dgm:t>
        <a:bodyPr/>
        <a:lstStyle/>
        <a:p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37EDBD4E-7FD0-0C4D-89F3-0029F98E1540}">
      <dgm:prSet phldrT="[Text]"/>
      <dgm:spPr/>
      <dgm:t>
        <a:bodyPr/>
        <a:lstStyle/>
        <a:p>
          <a:r>
            <a:rPr lang="ko-KR" alt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수집 내용</a:t>
          </a:r>
          <a:endParaRPr lang="en-US" b="1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649FC2B6-CEE8-164C-B004-8DFE063CB883}" type="parTrans" cxnId="{38CC87F9-AD11-0748-9864-D9E6AE440559}">
      <dgm:prSet/>
      <dgm:spPr/>
      <dgm:t>
        <a:bodyPr/>
        <a:lstStyle/>
        <a:p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37FB2035-8FCF-2949-A892-925FD67D2954}" type="sibTrans" cxnId="{38CC87F9-AD11-0748-9864-D9E6AE440559}">
      <dgm:prSet/>
      <dgm:spPr/>
      <dgm:t>
        <a:bodyPr/>
        <a:lstStyle/>
        <a:p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EDBAD0D2-6DF0-6242-B219-98F6B7BDE71C}">
      <dgm:prSet phldrT="[Text]"/>
      <dgm:spPr/>
      <dgm:t>
        <a:bodyPr/>
        <a:lstStyle/>
        <a:p>
          <a:r>
            <a:rPr lang="ko-KR" alt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제공 부서</a:t>
          </a:r>
          <a:endParaRPr lang="en-US" b="1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48DD5CDE-C31B-E94B-888B-1F6944C2B2FF}" type="parTrans" cxnId="{AB7588BB-4A0B-264A-8C3F-00ECE089F96C}">
      <dgm:prSet/>
      <dgm:spPr/>
      <dgm:t>
        <a:bodyPr/>
        <a:lstStyle/>
        <a:p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85C28180-A3C6-5845-9102-388E24CDC22C}" type="sibTrans" cxnId="{AB7588BB-4A0B-264A-8C3F-00ECE089F96C}">
      <dgm:prSet/>
      <dgm:spPr/>
      <dgm:t>
        <a:bodyPr/>
        <a:lstStyle/>
        <a:p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0303FB7B-8414-1045-9013-AC04E22485FB}">
      <dgm:prSet phldrT="[Text]"/>
      <dgm:spPr/>
      <dgm:t>
        <a:bodyPr/>
        <a:lstStyle/>
        <a:p>
          <a:r>
            <a:rPr lang="ko-KR" altLang="en-US" dirty="0">
              <a:latin typeface="NanumGothic" panose="020D0604000000000000" pitchFamily="34" charset="-127"/>
              <a:ea typeface="NanumGothic" panose="020D0604000000000000" pitchFamily="34" charset="-127"/>
            </a:rPr>
            <a:t>기후환경본부 </a:t>
          </a:r>
          <a:r>
            <a:rPr lang="ko-KR" altLang="en-US" dirty="0" err="1">
              <a:latin typeface="NanumGothic" panose="020D0604000000000000" pitchFamily="34" charset="-127"/>
              <a:ea typeface="NanumGothic" panose="020D0604000000000000" pitchFamily="34" charset="-127"/>
            </a:rPr>
            <a:t>대기정책과</a:t>
          </a:r>
          <a:endParaRPr lang="en-US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A0843D75-C1B4-964F-9F13-C7D3D773579D}" type="parTrans" cxnId="{C0105D28-023F-0B4B-832A-E8812F2112CE}">
      <dgm:prSet/>
      <dgm:spPr/>
      <dgm:t>
        <a:bodyPr/>
        <a:lstStyle/>
        <a:p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38634EF0-2448-4B4F-93DD-B658D9707646}" type="sibTrans" cxnId="{C0105D28-023F-0B4B-832A-E8812F2112CE}">
      <dgm:prSet/>
      <dgm:spPr/>
      <dgm:t>
        <a:bodyPr/>
        <a:lstStyle/>
        <a:p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24733526-ED74-374D-B116-9CDEBB363780}">
      <dgm:prSet/>
      <dgm:spPr/>
      <dgm:t>
        <a:bodyPr/>
        <a:lstStyle/>
        <a:p>
          <a:r>
            <a:rPr lang="ko-KR" alt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원본 시스템</a:t>
          </a:r>
          <a:endParaRPr lang="en-US" b="1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5BBBCF24-5D7C-6943-A230-0E11AD743BA6}" type="parTrans" cxnId="{55CBBB8C-2DFC-824F-BF85-E1AC46B6481A}">
      <dgm:prSet/>
      <dgm:spPr/>
      <dgm:t>
        <a:bodyPr/>
        <a:lstStyle/>
        <a:p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C9A044ED-08DA-F248-ABAE-56685E19E113}" type="sibTrans" cxnId="{55CBBB8C-2DFC-824F-BF85-E1AC46B6481A}">
      <dgm:prSet/>
      <dgm:spPr/>
      <dgm:t>
        <a:bodyPr/>
        <a:lstStyle/>
        <a:p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CF68F63C-1B69-6345-9B1B-8500527DE32A}">
      <dgm:prSet/>
      <dgm:spPr/>
      <dgm:t>
        <a:bodyPr/>
        <a:lstStyle/>
        <a:p>
          <a:r>
            <a:rPr lang="ko-KR" altLang="en-US" dirty="0">
              <a:latin typeface="NanumGothic" panose="020D0604000000000000" pitchFamily="34" charset="-127"/>
              <a:ea typeface="NanumGothic" panose="020D0604000000000000" pitchFamily="34" charset="-127"/>
            </a:rPr>
            <a:t>기후대기환경정보 서비스</a:t>
          </a:r>
          <a:endParaRPr lang="en-US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ED634DF9-9D70-3E40-A428-B1660DDEB719}" type="parTrans" cxnId="{FEEEC3E5-2CBC-B44B-BB90-7B711CB93F53}">
      <dgm:prSet/>
      <dgm:spPr/>
      <dgm:t>
        <a:bodyPr/>
        <a:lstStyle/>
        <a:p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37B1EAD6-F731-894C-AB38-AE01FF0E932D}" type="sibTrans" cxnId="{FEEEC3E5-2CBC-B44B-BB90-7B711CB93F53}">
      <dgm:prSet/>
      <dgm:spPr/>
      <dgm:t>
        <a:bodyPr/>
        <a:lstStyle/>
        <a:p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C35C436B-D988-764A-A8BC-2D179953C8F4}">
      <dgm:prSet phldrT="[Text]"/>
      <dgm:spPr/>
      <dgm:t>
        <a:bodyPr/>
        <a:lstStyle/>
        <a:p>
          <a:r>
            <a:rPr lang="ko-KR" altLang="en-US">
              <a:latin typeface="NanumGothic" panose="020D0604000000000000" pitchFamily="34" charset="-127"/>
              <a:ea typeface="NanumGothic" panose="020D0604000000000000" pitchFamily="34" charset="-127"/>
            </a:rPr>
            <a:t>일 평균 미세먼지</a:t>
          </a:r>
          <a:r>
            <a:rPr lang="en-US" altLang="ko-KR">
              <a:latin typeface="NanumGothic" panose="020D0604000000000000" pitchFamily="34" charset="-127"/>
              <a:ea typeface="NanumGothic" panose="020D0604000000000000" pitchFamily="34" charset="-127"/>
            </a:rPr>
            <a:t>(PM10)</a:t>
          </a:r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FD749582-81B7-7342-876E-A9063F45FE5C}" type="parTrans" cxnId="{1CE28E6E-8330-1B40-910F-F050FB49E11D}">
      <dgm:prSet/>
      <dgm:spPr/>
      <dgm:t>
        <a:bodyPr/>
        <a:lstStyle/>
        <a:p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CB0522D7-F68E-CF46-9D93-A971AD9C01A7}" type="sibTrans" cxnId="{1CE28E6E-8330-1B40-910F-F050FB49E11D}">
      <dgm:prSet/>
      <dgm:spPr/>
      <dgm:t>
        <a:bodyPr/>
        <a:lstStyle/>
        <a:p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7EF9B3C5-B4AF-2849-BE31-34CE40C2CBDC}" type="pres">
      <dgm:prSet presAssocID="{7BE4D1B7-44DB-5441-8DE3-F6D92685BFDC}" presName="linear" presStyleCnt="0">
        <dgm:presLayoutVars>
          <dgm:dir/>
          <dgm:animLvl val="lvl"/>
          <dgm:resizeHandles val="exact"/>
        </dgm:presLayoutVars>
      </dgm:prSet>
      <dgm:spPr/>
    </dgm:pt>
    <dgm:pt modelId="{201C6E84-D9D6-734D-AB94-055F9A63F647}" type="pres">
      <dgm:prSet presAssocID="{92C8B77F-834C-8A45-A7C7-50995A4D0849}" presName="parentLin" presStyleCnt="0"/>
      <dgm:spPr/>
    </dgm:pt>
    <dgm:pt modelId="{388264B3-8E7D-B440-9942-8A9F16CB30C9}" type="pres">
      <dgm:prSet presAssocID="{92C8B77F-834C-8A45-A7C7-50995A4D0849}" presName="parentLeftMargin" presStyleLbl="node1" presStyleIdx="0" presStyleCnt="5"/>
      <dgm:spPr/>
    </dgm:pt>
    <dgm:pt modelId="{DB7C32D4-0C80-1640-AF32-294A080AD0D2}" type="pres">
      <dgm:prSet presAssocID="{92C8B77F-834C-8A45-A7C7-50995A4D084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35E9841-983F-C346-8384-467A7AB25B5B}" type="pres">
      <dgm:prSet presAssocID="{92C8B77F-834C-8A45-A7C7-50995A4D0849}" presName="negativeSpace" presStyleCnt="0"/>
      <dgm:spPr/>
    </dgm:pt>
    <dgm:pt modelId="{A2A60865-7EE0-2143-B161-BAF8E60511F1}" type="pres">
      <dgm:prSet presAssocID="{92C8B77F-834C-8A45-A7C7-50995A4D0849}" presName="childText" presStyleLbl="conFgAcc1" presStyleIdx="0" presStyleCnt="5">
        <dgm:presLayoutVars>
          <dgm:bulletEnabled val="1"/>
        </dgm:presLayoutVars>
      </dgm:prSet>
      <dgm:spPr/>
    </dgm:pt>
    <dgm:pt modelId="{F82012C1-AE0C-D84D-AE9D-F495CB8DE640}" type="pres">
      <dgm:prSet presAssocID="{7104B128-FC90-C748-B1B3-0E5957F1AAE7}" presName="spaceBetweenRectangles" presStyleCnt="0"/>
      <dgm:spPr/>
    </dgm:pt>
    <dgm:pt modelId="{5A27D23C-C654-4044-8364-4809E2EC3492}" type="pres">
      <dgm:prSet presAssocID="{22AB1BBF-3AB7-BA40-9A5B-8CAE6099E2C7}" presName="parentLin" presStyleCnt="0"/>
      <dgm:spPr/>
    </dgm:pt>
    <dgm:pt modelId="{33F581F1-9B59-DB42-8F0B-400DEFE42843}" type="pres">
      <dgm:prSet presAssocID="{22AB1BBF-3AB7-BA40-9A5B-8CAE6099E2C7}" presName="parentLeftMargin" presStyleLbl="node1" presStyleIdx="0" presStyleCnt="5"/>
      <dgm:spPr/>
    </dgm:pt>
    <dgm:pt modelId="{ACAA0924-E8C5-5749-B7BD-F4C20D9CC6B4}" type="pres">
      <dgm:prSet presAssocID="{22AB1BBF-3AB7-BA40-9A5B-8CAE6099E2C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0721B99-A4AD-6D43-822D-65A94FD5F9C7}" type="pres">
      <dgm:prSet presAssocID="{22AB1BBF-3AB7-BA40-9A5B-8CAE6099E2C7}" presName="negativeSpace" presStyleCnt="0"/>
      <dgm:spPr/>
    </dgm:pt>
    <dgm:pt modelId="{4007F235-CF30-AF4B-AC36-5F052071A775}" type="pres">
      <dgm:prSet presAssocID="{22AB1BBF-3AB7-BA40-9A5B-8CAE6099E2C7}" presName="childText" presStyleLbl="conFgAcc1" presStyleIdx="1" presStyleCnt="5">
        <dgm:presLayoutVars>
          <dgm:bulletEnabled val="1"/>
        </dgm:presLayoutVars>
      </dgm:prSet>
      <dgm:spPr/>
    </dgm:pt>
    <dgm:pt modelId="{943D63F9-A73B-1940-AD4E-65810EC2CD72}" type="pres">
      <dgm:prSet presAssocID="{F3FE4D71-8C92-B945-9B50-6F5D6C2768B2}" presName="spaceBetweenRectangles" presStyleCnt="0"/>
      <dgm:spPr/>
    </dgm:pt>
    <dgm:pt modelId="{056E26A0-8624-D541-92F6-9733BEC4FB65}" type="pres">
      <dgm:prSet presAssocID="{37EDBD4E-7FD0-0C4D-89F3-0029F98E1540}" presName="parentLin" presStyleCnt="0"/>
      <dgm:spPr/>
    </dgm:pt>
    <dgm:pt modelId="{DA649D7D-14D2-A449-87B6-DEA4A7011B0B}" type="pres">
      <dgm:prSet presAssocID="{37EDBD4E-7FD0-0C4D-89F3-0029F98E1540}" presName="parentLeftMargin" presStyleLbl="node1" presStyleIdx="1" presStyleCnt="5"/>
      <dgm:spPr/>
    </dgm:pt>
    <dgm:pt modelId="{6D85DFD4-CDBC-C041-8FA3-66BB64A69C3C}" type="pres">
      <dgm:prSet presAssocID="{37EDBD4E-7FD0-0C4D-89F3-0029F98E154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44BC6FE-ACDF-F14B-8E58-FA76CA307980}" type="pres">
      <dgm:prSet presAssocID="{37EDBD4E-7FD0-0C4D-89F3-0029F98E1540}" presName="negativeSpace" presStyleCnt="0"/>
      <dgm:spPr/>
    </dgm:pt>
    <dgm:pt modelId="{0CDDD3B1-FC4A-6F41-8BED-5E674842B134}" type="pres">
      <dgm:prSet presAssocID="{37EDBD4E-7FD0-0C4D-89F3-0029F98E1540}" presName="childText" presStyleLbl="conFgAcc1" presStyleIdx="2" presStyleCnt="5">
        <dgm:presLayoutVars>
          <dgm:bulletEnabled val="1"/>
        </dgm:presLayoutVars>
      </dgm:prSet>
      <dgm:spPr/>
    </dgm:pt>
    <dgm:pt modelId="{E521807E-B613-0148-BF19-451A66522B53}" type="pres">
      <dgm:prSet presAssocID="{37FB2035-8FCF-2949-A892-925FD67D2954}" presName="spaceBetweenRectangles" presStyleCnt="0"/>
      <dgm:spPr/>
    </dgm:pt>
    <dgm:pt modelId="{C75584B9-3925-8044-AC2C-68D841F964C7}" type="pres">
      <dgm:prSet presAssocID="{EDBAD0D2-6DF0-6242-B219-98F6B7BDE71C}" presName="parentLin" presStyleCnt="0"/>
      <dgm:spPr/>
    </dgm:pt>
    <dgm:pt modelId="{D11B131C-A571-F646-B9F1-CE82C40E9A29}" type="pres">
      <dgm:prSet presAssocID="{EDBAD0D2-6DF0-6242-B219-98F6B7BDE71C}" presName="parentLeftMargin" presStyleLbl="node1" presStyleIdx="2" presStyleCnt="5"/>
      <dgm:spPr/>
    </dgm:pt>
    <dgm:pt modelId="{60B58B4E-2BBF-964A-8564-4786FE102DD0}" type="pres">
      <dgm:prSet presAssocID="{EDBAD0D2-6DF0-6242-B219-98F6B7BDE71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B2714E7-0A15-6E45-9825-7719615846BD}" type="pres">
      <dgm:prSet presAssocID="{EDBAD0D2-6DF0-6242-B219-98F6B7BDE71C}" presName="negativeSpace" presStyleCnt="0"/>
      <dgm:spPr/>
    </dgm:pt>
    <dgm:pt modelId="{C0CEDEC0-589F-824B-A47F-F4BAEB0EE53B}" type="pres">
      <dgm:prSet presAssocID="{EDBAD0D2-6DF0-6242-B219-98F6B7BDE71C}" presName="childText" presStyleLbl="conFgAcc1" presStyleIdx="3" presStyleCnt="5">
        <dgm:presLayoutVars>
          <dgm:bulletEnabled val="1"/>
        </dgm:presLayoutVars>
      </dgm:prSet>
      <dgm:spPr/>
    </dgm:pt>
    <dgm:pt modelId="{8948FB27-D5F0-C741-B1FC-B8E110F1D161}" type="pres">
      <dgm:prSet presAssocID="{85C28180-A3C6-5845-9102-388E24CDC22C}" presName="spaceBetweenRectangles" presStyleCnt="0"/>
      <dgm:spPr/>
    </dgm:pt>
    <dgm:pt modelId="{158E7713-6353-674D-86E8-96445A26210C}" type="pres">
      <dgm:prSet presAssocID="{24733526-ED74-374D-B116-9CDEBB363780}" presName="parentLin" presStyleCnt="0"/>
      <dgm:spPr/>
    </dgm:pt>
    <dgm:pt modelId="{2C43A2B5-B2D5-274B-A22D-654FE1075887}" type="pres">
      <dgm:prSet presAssocID="{24733526-ED74-374D-B116-9CDEBB363780}" presName="parentLeftMargin" presStyleLbl="node1" presStyleIdx="3" presStyleCnt="5"/>
      <dgm:spPr/>
    </dgm:pt>
    <dgm:pt modelId="{5AB8BA83-325D-9845-9773-301E024C1311}" type="pres">
      <dgm:prSet presAssocID="{24733526-ED74-374D-B116-9CDEBB363780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771D3051-3AC3-C249-B8CE-2630C6610545}" type="pres">
      <dgm:prSet presAssocID="{24733526-ED74-374D-B116-9CDEBB363780}" presName="negativeSpace" presStyleCnt="0"/>
      <dgm:spPr/>
    </dgm:pt>
    <dgm:pt modelId="{EAC4DB1C-F22A-514C-A646-D227579AB47A}" type="pres">
      <dgm:prSet presAssocID="{24733526-ED74-374D-B116-9CDEBB36378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E21FD10B-2D80-9D42-849C-D28E6E236F3C}" type="presOf" srcId="{EDBAD0D2-6DF0-6242-B219-98F6B7BDE71C}" destId="{D11B131C-A571-F646-B9F1-CE82C40E9A29}" srcOrd="0" destOrd="0" presId="urn:microsoft.com/office/officeart/2005/8/layout/list1"/>
    <dgm:cxn modelId="{3ED89D16-2FC7-D943-AFBB-CE4C5BE70A27}" type="presOf" srcId="{3CAD9928-C45E-574B-BE69-919CACBE74C8}" destId="{4007F235-CF30-AF4B-AC36-5F052071A775}" srcOrd="0" destOrd="0" presId="urn:microsoft.com/office/officeart/2005/8/layout/list1"/>
    <dgm:cxn modelId="{FADF121C-FA19-1C49-8EF1-1CC19BD7D193}" type="presOf" srcId="{300CE74E-05E7-E545-AF31-FAD5ABE25AB0}" destId="{A2A60865-7EE0-2143-B161-BAF8E60511F1}" srcOrd="0" destOrd="0" presId="urn:microsoft.com/office/officeart/2005/8/layout/list1"/>
    <dgm:cxn modelId="{C613BE23-DF10-D645-925F-F54F9F10CFDD}" type="presOf" srcId="{C35C436B-D988-764A-A8BC-2D179953C8F4}" destId="{0CDDD3B1-FC4A-6F41-8BED-5E674842B134}" srcOrd="0" destOrd="0" presId="urn:microsoft.com/office/officeart/2005/8/layout/list1"/>
    <dgm:cxn modelId="{C0105D28-023F-0B4B-832A-E8812F2112CE}" srcId="{EDBAD0D2-6DF0-6242-B219-98F6B7BDE71C}" destId="{0303FB7B-8414-1045-9013-AC04E22485FB}" srcOrd="0" destOrd="0" parTransId="{A0843D75-C1B4-964F-9F13-C7D3D773579D}" sibTransId="{38634EF0-2448-4B4F-93DD-B658D9707646}"/>
    <dgm:cxn modelId="{4DE05C2B-B357-B74A-B6D3-A951E360E849}" type="presOf" srcId="{EDBAD0D2-6DF0-6242-B219-98F6B7BDE71C}" destId="{60B58B4E-2BBF-964A-8564-4786FE102DD0}" srcOrd="1" destOrd="0" presId="urn:microsoft.com/office/officeart/2005/8/layout/list1"/>
    <dgm:cxn modelId="{7C628149-9437-E842-B10E-1D8141E13127}" type="presOf" srcId="{7BE4D1B7-44DB-5441-8DE3-F6D92685BFDC}" destId="{7EF9B3C5-B4AF-2849-BE31-34CE40C2CBDC}" srcOrd="0" destOrd="0" presId="urn:microsoft.com/office/officeart/2005/8/layout/list1"/>
    <dgm:cxn modelId="{2967BC50-D254-304D-8E2B-B798E97B325F}" type="presOf" srcId="{22AB1BBF-3AB7-BA40-9A5B-8CAE6099E2C7}" destId="{ACAA0924-E8C5-5749-B7BD-F4C20D9CC6B4}" srcOrd="1" destOrd="0" presId="urn:microsoft.com/office/officeart/2005/8/layout/list1"/>
    <dgm:cxn modelId="{9DEE6A58-AC78-E742-9232-F70B22DD9575}" type="presOf" srcId="{92C8B77F-834C-8A45-A7C7-50995A4D0849}" destId="{388264B3-8E7D-B440-9942-8A9F16CB30C9}" srcOrd="0" destOrd="0" presId="urn:microsoft.com/office/officeart/2005/8/layout/list1"/>
    <dgm:cxn modelId="{258E7163-04BC-CB47-839E-7E7A2280D86B}" type="presOf" srcId="{92C8B77F-834C-8A45-A7C7-50995A4D0849}" destId="{DB7C32D4-0C80-1640-AF32-294A080AD0D2}" srcOrd="1" destOrd="0" presId="urn:microsoft.com/office/officeart/2005/8/layout/list1"/>
    <dgm:cxn modelId="{BBEB4C64-D798-9D45-87EE-E453ECC0CFE9}" srcId="{92C8B77F-834C-8A45-A7C7-50995A4D0849}" destId="{300CE74E-05E7-E545-AF31-FAD5ABE25AB0}" srcOrd="0" destOrd="0" parTransId="{1E92D2A4-DE44-684F-B9F7-49CAC28540B7}" sibTransId="{C75F0336-AF52-5644-8C2A-24FCD3E553B9}"/>
    <dgm:cxn modelId="{B63F8169-C91C-5248-A823-863E4A7ED40E}" type="presOf" srcId="{37EDBD4E-7FD0-0C4D-89F3-0029F98E1540}" destId="{DA649D7D-14D2-A449-87B6-DEA4A7011B0B}" srcOrd="0" destOrd="0" presId="urn:microsoft.com/office/officeart/2005/8/layout/list1"/>
    <dgm:cxn modelId="{1CE28E6E-8330-1B40-910F-F050FB49E11D}" srcId="{37EDBD4E-7FD0-0C4D-89F3-0029F98E1540}" destId="{C35C436B-D988-764A-A8BC-2D179953C8F4}" srcOrd="0" destOrd="0" parTransId="{FD749582-81B7-7342-876E-A9063F45FE5C}" sibTransId="{CB0522D7-F68E-CF46-9D93-A971AD9C01A7}"/>
    <dgm:cxn modelId="{55CBBB8C-2DFC-824F-BF85-E1AC46B6481A}" srcId="{7BE4D1B7-44DB-5441-8DE3-F6D92685BFDC}" destId="{24733526-ED74-374D-B116-9CDEBB363780}" srcOrd="4" destOrd="0" parTransId="{5BBBCF24-5D7C-6943-A230-0E11AD743BA6}" sibTransId="{C9A044ED-08DA-F248-ABAE-56685E19E113}"/>
    <dgm:cxn modelId="{22788B91-EE14-BB4F-AE72-51333BC3796D}" type="presOf" srcId="{CF68F63C-1B69-6345-9B1B-8500527DE32A}" destId="{EAC4DB1C-F22A-514C-A646-D227579AB47A}" srcOrd="0" destOrd="0" presId="urn:microsoft.com/office/officeart/2005/8/layout/list1"/>
    <dgm:cxn modelId="{51EC5D9C-D97D-CD42-8A99-EDD0327248D4}" srcId="{22AB1BBF-3AB7-BA40-9A5B-8CAE6099E2C7}" destId="{3CAD9928-C45E-574B-BE69-919CACBE74C8}" srcOrd="0" destOrd="0" parTransId="{708BEC12-57EB-D14E-8954-E7D5DDCDA99B}" sibTransId="{52D51EFE-F025-5B47-A59F-74C60E3A9445}"/>
    <dgm:cxn modelId="{459371BB-A510-CA42-8F67-321FE12848D6}" type="presOf" srcId="{37EDBD4E-7FD0-0C4D-89F3-0029F98E1540}" destId="{6D85DFD4-CDBC-C041-8FA3-66BB64A69C3C}" srcOrd="1" destOrd="0" presId="urn:microsoft.com/office/officeart/2005/8/layout/list1"/>
    <dgm:cxn modelId="{AB7588BB-4A0B-264A-8C3F-00ECE089F96C}" srcId="{7BE4D1B7-44DB-5441-8DE3-F6D92685BFDC}" destId="{EDBAD0D2-6DF0-6242-B219-98F6B7BDE71C}" srcOrd="3" destOrd="0" parTransId="{48DD5CDE-C31B-E94B-888B-1F6944C2B2FF}" sibTransId="{85C28180-A3C6-5845-9102-388E24CDC22C}"/>
    <dgm:cxn modelId="{EB9532C0-3D64-774A-9891-72F817096E87}" type="presOf" srcId="{0303FB7B-8414-1045-9013-AC04E22485FB}" destId="{C0CEDEC0-589F-824B-A47F-F4BAEB0EE53B}" srcOrd="0" destOrd="0" presId="urn:microsoft.com/office/officeart/2005/8/layout/list1"/>
    <dgm:cxn modelId="{0E4025C4-C24F-BC47-83F3-CFEEE324ED27}" type="presOf" srcId="{22AB1BBF-3AB7-BA40-9A5B-8CAE6099E2C7}" destId="{33F581F1-9B59-DB42-8F0B-400DEFE42843}" srcOrd="0" destOrd="0" presId="urn:microsoft.com/office/officeart/2005/8/layout/list1"/>
    <dgm:cxn modelId="{F1D8B9D3-74CD-C445-A6C7-C74BFECD30DC}" srcId="{7BE4D1B7-44DB-5441-8DE3-F6D92685BFDC}" destId="{92C8B77F-834C-8A45-A7C7-50995A4D0849}" srcOrd="0" destOrd="0" parTransId="{262F418D-4353-994B-9A0F-31F231071A9F}" sibTransId="{7104B128-FC90-C748-B1B3-0E5957F1AAE7}"/>
    <dgm:cxn modelId="{06950FD5-BD11-3B41-A301-96887A6978DD}" type="presOf" srcId="{24733526-ED74-374D-B116-9CDEBB363780}" destId="{5AB8BA83-325D-9845-9773-301E024C1311}" srcOrd="1" destOrd="0" presId="urn:microsoft.com/office/officeart/2005/8/layout/list1"/>
    <dgm:cxn modelId="{FEEEC3E5-2CBC-B44B-BB90-7B711CB93F53}" srcId="{24733526-ED74-374D-B116-9CDEBB363780}" destId="{CF68F63C-1B69-6345-9B1B-8500527DE32A}" srcOrd="0" destOrd="0" parTransId="{ED634DF9-9D70-3E40-A428-B1660DDEB719}" sibTransId="{37B1EAD6-F731-894C-AB38-AE01FF0E932D}"/>
    <dgm:cxn modelId="{E7B420F2-30D3-2D42-9217-E2BB1F58833B}" type="presOf" srcId="{24733526-ED74-374D-B116-9CDEBB363780}" destId="{2C43A2B5-B2D5-274B-A22D-654FE1075887}" srcOrd="0" destOrd="0" presId="urn:microsoft.com/office/officeart/2005/8/layout/list1"/>
    <dgm:cxn modelId="{0086FCF6-EAFE-1443-919F-AA1BDE6C9D3D}" srcId="{7BE4D1B7-44DB-5441-8DE3-F6D92685BFDC}" destId="{22AB1BBF-3AB7-BA40-9A5B-8CAE6099E2C7}" srcOrd="1" destOrd="0" parTransId="{7BCD53FC-1DC6-3A41-AEEB-1A1BEF9EBB68}" sibTransId="{F3FE4D71-8C92-B945-9B50-6F5D6C2768B2}"/>
    <dgm:cxn modelId="{38CC87F9-AD11-0748-9864-D9E6AE440559}" srcId="{7BE4D1B7-44DB-5441-8DE3-F6D92685BFDC}" destId="{37EDBD4E-7FD0-0C4D-89F3-0029F98E1540}" srcOrd="2" destOrd="0" parTransId="{649FC2B6-CEE8-164C-B004-8DFE063CB883}" sibTransId="{37FB2035-8FCF-2949-A892-925FD67D2954}"/>
    <dgm:cxn modelId="{5D0CDFC9-01AC-434A-8D24-B6556B2E35AA}" type="presParOf" srcId="{7EF9B3C5-B4AF-2849-BE31-34CE40C2CBDC}" destId="{201C6E84-D9D6-734D-AB94-055F9A63F647}" srcOrd="0" destOrd="0" presId="urn:microsoft.com/office/officeart/2005/8/layout/list1"/>
    <dgm:cxn modelId="{F23958CB-BAB0-004B-A5CB-25171ACB2E8C}" type="presParOf" srcId="{201C6E84-D9D6-734D-AB94-055F9A63F647}" destId="{388264B3-8E7D-B440-9942-8A9F16CB30C9}" srcOrd="0" destOrd="0" presId="urn:microsoft.com/office/officeart/2005/8/layout/list1"/>
    <dgm:cxn modelId="{7938DC97-7F37-6041-9342-E75E039CF464}" type="presParOf" srcId="{201C6E84-D9D6-734D-AB94-055F9A63F647}" destId="{DB7C32D4-0C80-1640-AF32-294A080AD0D2}" srcOrd="1" destOrd="0" presId="urn:microsoft.com/office/officeart/2005/8/layout/list1"/>
    <dgm:cxn modelId="{87C93F5D-08E3-D44B-A210-17ABDEE78C76}" type="presParOf" srcId="{7EF9B3C5-B4AF-2849-BE31-34CE40C2CBDC}" destId="{D35E9841-983F-C346-8384-467A7AB25B5B}" srcOrd="1" destOrd="0" presId="urn:microsoft.com/office/officeart/2005/8/layout/list1"/>
    <dgm:cxn modelId="{A9C794FB-003F-BD43-AC4B-F6437405144D}" type="presParOf" srcId="{7EF9B3C5-B4AF-2849-BE31-34CE40C2CBDC}" destId="{A2A60865-7EE0-2143-B161-BAF8E60511F1}" srcOrd="2" destOrd="0" presId="urn:microsoft.com/office/officeart/2005/8/layout/list1"/>
    <dgm:cxn modelId="{149C7361-90D1-B34F-830E-B2E2551A3917}" type="presParOf" srcId="{7EF9B3C5-B4AF-2849-BE31-34CE40C2CBDC}" destId="{F82012C1-AE0C-D84D-AE9D-F495CB8DE640}" srcOrd="3" destOrd="0" presId="urn:microsoft.com/office/officeart/2005/8/layout/list1"/>
    <dgm:cxn modelId="{2F872B42-1B76-EA4A-AA91-8FCE41464C7F}" type="presParOf" srcId="{7EF9B3C5-B4AF-2849-BE31-34CE40C2CBDC}" destId="{5A27D23C-C654-4044-8364-4809E2EC3492}" srcOrd="4" destOrd="0" presId="urn:microsoft.com/office/officeart/2005/8/layout/list1"/>
    <dgm:cxn modelId="{AD4F7557-1E90-4045-B9A2-5A0BA263C498}" type="presParOf" srcId="{5A27D23C-C654-4044-8364-4809E2EC3492}" destId="{33F581F1-9B59-DB42-8F0B-400DEFE42843}" srcOrd="0" destOrd="0" presId="urn:microsoft.com/office/officeart/2005/8/layout/list1"/>
    <dgm:cxn modelId="{003E7D87-0862-C645-95C6-E97484570FA7}" type="presParOf" srcId="{5A27D23C-C654-4044-8364-4809E2EC3492}" destId="{ACAA0924-E8C5-5749-B7BD-F4C20D9CC6B4}" srcOrd="1" destOrd="0" presId="urn:microsoft.com/office/officeart/2005/8/layout/list1"/>
    <dgm:cxn modelId="{19666B91-DD81-4A4B-B08B-094485E1A462}" type="presParOf" srcId="{7EF9B3C5-B4AF-2849-BE31-34CE40C2CBDC}" destId="{60721B99-A4AD-6D43-822D-65A94FD5F9C7}" srcOrd="5" destOrd="0" presId="urn:microsoft.com/office/officeart/2005/8/layout/list1"/>
    <dgm:cxn modelId="{3BA4E7E1-FB88-DF49-8ED7-4912B1BE00CE}" type="presParOf" srcId="{7EF9B3C5-B4AF-2849-BE31-34CE40C2CBDC}" destId="{4007F235-CF30-AF4B-AC36-5F052071A775}" srcOrd="6" destOrd="0" presId="urn:microsoft.com/office/officeart/2005/8/layout/list1"/>
    <dgm:cxn modelId="{77F054A1-2864-294C-AFAD-E622E7D3032F}" type="presParOf" srcId="{7EF9B3C5-B4AF-2849-BE31-34CE40C2CBDC}" destId="{943D63F9-A73B-1940-AD4E-65810EC2CD72}" srcOrd="7" destOrd="0" presId="urn:microsoft.com/office/officeart/2005/8/layout/list1"/>
    <dgm:cxn modelId="{800500FF-BCD4-584D-B839-74392D204EDC}" type="presParOf" srcId="{7EF9B3C5-B4AF-2849-BE31-34CE40C2CBDC}" destId="{056E26A0-8624-D541-92F6-9733BEC4FB65}" srcOrd="8" destOrd="0" presId="urn:microsoft.com/office/officeart/2005/8/layout/list1"/>
    <dgm:cxn modelId="{DF619DE2-1DCC-6C45-83F1-786C25C3497D}" type="presParOf" srcId="{056E26A0-8624-D541-92F6-9733BEC4FB65}" destId="{DA649D7D-14D2-A449-87B6-DEA4A7011B0B}" srcOrd="0" destOrd="0" presId="urn:microsoft.com/office/officeart/2005/8/layout/list1"/>
    <dgm:cxn modelId="{A1BA8D45-49AB-A64F-B6D9-361FAA3F61F1}" type="presParOf" srcId="{056E26A0-8624-D541-92F6-9733BEC4FB65}" destId="{6D85DFD4-CDBC-C041-8FA3-66BB64A69C3C}" srcOrd="1" destOrd="0" presId="urn:microsoft.com/office/officeart/2005/8/layout/list1"/>
    <dgm:cxn modelId="{23FFAF74-0CA1-4E44-89B9-35ABD7E537E8}" type="presParOf" srcId="{7EF9B3C5-B4AF-2849-BE31-34CE40C2CBDC}" destId="{B44BC6FE-ACDF-F14B-8E58-FA76CA307980}" srcOrd="9" destOrd="0" presId="urn:microsoft.com/office/officeart/2005/8/layout/list1"/>
    <dgm:cxn modelId="{02537E4E-DE4C-C845-A3D5-9E80DEF62A9B}" type="presParOf" srcId="{7EF9B3C5-B4AF-2849-BE31-34CE40C2CBDC}" destId="{0CDDD3B1-FC4A-6F41-8BED-5E674842B134}" srcOrd="10" destOrd="0" presId="urn:microsoft.com/office/officeart/2005/8/layout/list1"/>
    <dgm:cxn modelId="{28E67374-585D-F54E-8D1F-1D5FA06AFC61}" type="presParOf" srcId="{7EF9B3C5-B4AF-2849-BE31-34CE40C2CBDC}" destId="{E521807E-B613-0148-BF19-451A66522B53}" srcOrd="11" destOrd="0" presId="urn:microsoft.com/office/officeart/2005/8/layout/list1"/>
    <dgm:cxn modelId="{9B5A2DE0-9247-D440-8969-54CB2A416564}" type="presParOf" srcId="{7EF9B3C5-B4AF-2849-BE31-34CE40C2CBDC}" destId="{C75584B9-3925-8044-AC2C-68D841F964C7}" srcOrd="12" destOrd="0" presId="urn:microsoft.com/office/officeart/2005/8/layout/list1"/>
    <dgm:cxn modelId="{17D8EB03-5DF9-BF43-AA89-824E5DE9222E}" type="presParOf" srcId="{C75584B9-3925-8044-AC2C-68D841F964C7}" destId="{D11B131C-A571-F646-B9F1-CE82C40E9A29}" srcOrd="0" destOrd="0" presId="urn:microsoft.com/office/officeart/2005/8/layout/list1"/>
    <dgm:cxn modelId="{434D560A-0DB6-0A45-BE3F-160A930F0AD5}" type="presParOf" srcId="{C75584B9-3925-8044-AC2C-68D841F964C7}" destId="{60B58B4E-2BBF-964A-8564-4786FE102DD0}" srcOrd="1" destOrd="0" presId="urn:microsoft.com/office/officeart/2005/8/layout/list1"/>
    <dgm:cxn modelId="{5C12C83D-F4DD-8B4B-8FED-FC84F89EBB10}" type="presParOf" srcId="{7EF9B3C5-B4AF-2849-BE31-34CE40C2CBDC}" destId="{FB2714E7-0A15-6E45-9825-7719615846BD}" srcOrd="13" destOrd="0" presId="urn:microsoft.com/office/officeart/2005/8/layout/list1"/>
    <dgm:cxn modelId="{B9F16178-74B1-474C-8388-AABC6FEB9A30}" type="presParOf" srcId="{7EF9B3C5-B4AF-2849-BE31-34CE40C2CBDC}" destId="{C0CEDEC0-589F-824B-A47F-F4BAEB0EE53B}" srcOrd="14" destOrd="0" presId="urn:microsoft.com/office/officeart/2005/8/layout/list1"/>
    <dgm:cxn modelId="{41654A0E-AB11-7645-9657-9CF864797A88}" type="presParOf" srcId="{7EF9B3C5-B4AF-2849-BE31-34CE40C2CBDC}" destId="{8948FB27-D5F0-C741-B1FC-B8E110F1D161}" srcOrd="15" destOrd="0" presId="urn:microsoft.com/office/officeart/2005/8/layout/list1"/>
    <dgm:cxn modelId="{EEC723B8-1949-8E47-9289-BB7C6A6F9888}" type="presParOf" srcId="{7EF9B3C5-B4AF-2849-BE31-34CE40C2CBDC}" destId="{158E7713-6353-674D-86E8-96445A26210C}" srcOrd="16" destOrd="0" presId="urn:microsoft.com/office/officeart/2005/8/layout/list1"/>
    <dgm:cxn modelId="{B755992C-3D31-F24D-A2D6-DCB22DAAD22E}" type="presParOf" srcId="{158E7713-6353-674D-86E8-96445A26210C}" destId="{2C43A2B5-B2D5-274B-A22D-654FE1075887}" srcOrd="0" destOrd="0" presId="urn:microsoft.com/office/officeart/2005/8/layout/list1"/>
    <dgm:cxn modelId="{FAF17DF4-8DD3-E54B-AEE6-A282EB2F5E8D}" type="presParOf" srcId="{158E7713-6353-674D-86E8-96445A26210C}" destId="{5AB8BA83-325D-9845-9773-301E024C1311}" srcOrd="1" destOrd="0" presId="urn:microsoft.com/office/officeart/2005/8/layout/list1"/>
    <dgm:cxn modelId="{59548C3F-9F3C-DF4E-818E-8A9DF346371B}" type="presParOf" srcId="{7EF9B3C5-B4AF-2849-BE31-34CE40C2CBDC}" destId="{771D3051-3AC3-C249-B8CE-2630C6610545}" srcOrd="17" destOrd="0" presId="urn:microsoft.com/office/officeart/2005/8/layout/list1"/>
    <dgm:cxn modelId="{40856065-41FA-5340-80BD-CFE493DE3231}" type="presParOf" srcId="{7EF9B3C5-B4AF-2849-BE31-34CE40C2CBDC}" destId="{EAC4DB1C-F22A-514C-A646-D227579AB47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7D95D9-7A24-AA41-9776-E1A7F8B7D9FE}" type="doc">
      <dgm:prSet loTypeId="urn:microsoft.com/office/officeart/2005/8/layout/lProcess3" loCatId="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9ECA4D36-24F4-D04C-96B5-041E2449FF22}">
      <dgm:prSet custT="1"/>
      <dgm:spPr>
        <a:ln>
          <a:gradFill>
            <a:gsLst>
              <a:gs pos="0">
                <a:srgbClr val="024405"/>
              </a:gs>
              <a:gs pos="100000">
                <a:srgbClr val="4F974F">
                  <a:alpha val="70000"/>
                </a:srgbClr>
              </a:gs>
            </a:gsLst>
            <a:lin ang="3900000" scaled="0"/>
          </a:gradFill>
        </a:ln>
      </dgm:spPr>
      <dgm:t>
        <a:bodyPr/>
        <a:lstStyle/>
        <a:p>
          <a:r>
            <a:rPr kumimoji="0" lang="en-US" altLang="ko-KR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cs typeface="Graphik"/>
              <a:sym typeface="Graphik"/>
            </a:rPr>
            <a:t>2) ADF</a:t>
          </a:r>
          <a:br>
            <a:rPr kumimoji="0" lang="en-US" altLang="ko-K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cs typeface="Graphik"/>
              <a:sym typeface="Graphik"/>
            </a:rPr>
          </a:br>
          <a:r>
            <a:rPr kumimoji="0" lang="en-US" altLang="ko-K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cs typeface="Graphik"/>
              <a:sym typeface="Graphik"/>
            </a:rPr>
            <a:t>(Augmented Dickey-Fuller test)</a:t>
          </a:r>
          <a:endParaRPr lang="en-US" sz="2000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77BE595D-51BD-364D-ABDC-326E32FB594E}" type="parTrans" cxnId="{2B0E4AAB-EC1B-E544-9C9B-9C8138641555}">
      <dgm:prSet/>
      <dgm:spPr/>
      <dgm:t>
        <a:bodyPr/>
        <a:lstStyle/>
        <a:p>
          <a:endParaRPr lang="en-US" sz="300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93AE0167-21BA-D444-8649-428AC2E53E8D}" type="sibTrans" cxnId="{2B0E4AAB-EC1B-E544-9C9B-9C8138641555}">
      <dgm:prSet/>
      <dgm:spPr/>
      <dgm:t>
        <a:bodyPr/>
        <a:lstStyle/>
        <a:p>
          <a:endParaRPr lang="en-US" sz="300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63444B15-E447-F344-9F6B-B79D00989B91}">
      <dgm:prSet phldrT="[Text]" custT="1"/>
      <dgm:spPr>
        <a:ln>
          <a:gradFill>
            <a:gsLst>
              <a:gs pos="0">
                <a:srgbClr val="024405"/>
              </a:gs>
              <a:gs pos="100000">
                <a:srgbClr val="4F974F">
                  <a:alpha val="70000"/>
                </a:srgbClr>
              </a:gs>
            </a:gsLst>
            <a:lin ang="3900000" scaled="0"/>
          </a:gradFill>
        </a:ln>
      </dgm:spPr>
      <dgm:t>
        <a:bodyPr/>
        <a:lstStyle/>
        <a:p>
          <a:pPr>
            <a:buClrTx/>
            <a:buSzTx/>
          </a:pPr>
          <a:r>
            <a:rPr lang="en-US" altLang="ko-KR" sz="3000" b="1" dirty="0">
              <a:latin typeface="NanumGothic" panose="020D0604000000000000" pitchFamily="34" charset="-127"/>
              <a:ea typeface="NanumGothic" panose="020D0604000000000000" pitchFamily="34" charset="-127"/>
            </a:rPr>
            <a:t>3) </a:t>
          </a:r>
          <a:r>
            <a:rPr kumimoji="0" lang="en-US" altLang="ko-KR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cs typeface="Graphik"/>
              <a:sym typeface="Graphik"/>
            </a:rPr>
            <a:t>KPSS</a:t>
          </a:r>
          <a:br>
            <a:rPr kumimoji="0" lang="en-US" altLang="ko-K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cs typeface="Graphik"/>
              <a:sym typeface="Graphik"/>
            </a:rPr>
          </a:br>
          <a:r>
            <a:rPr kumimoji="0" lang="en-US" altLang="ko-K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cs typeface="Graphik"/>
              <a:sym typeface="Graphik"/>
            </a:rPr>
            <a:t>(Kwiatkowski-Philips-Schmidt-Shin test)</a:t>
          </a:r>
          <a:endParaRPr lang="en-US" sz="3000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D8C24C29-5A2D-E740-A7F0-EDAAE1898410}" type="parTrans" cxnId="{6FC7905B-6AF7-1440-B3AA-9A0ED393373A}">
      <dgm:prSet/>
      <dgm:spPr/>
      <dgm:t>
        <a:bodyPr/>
        <a:lstStyle/>
        <a:p>
          <a:endParaRPr lang="en-US" sz="300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33CAC895-21E0-4046-A3E9-C4C5AF02717A}" type="sibTrans" cxnId="{6FC7905B-6AF7-1440-B3AA-9A0ED393373A}">
      <dgm:prSet/>
      <dgm:spPr/>
      <dgm:t>
        <a:bodyPr/>
        <a:lstStyle/>
        <a:p>
          <a:endParaRPr lang="en-US" sz="300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EEC7A5E8-D3DE-094A-9AE4-6B718B90BC2B}">
      <dgm:prSet custT="1"/>
      <dgm:spPr>
        <a:ln>
          <a:gradFill>
            <a:gsLst>
              <a:gs pos="0">
                <a:srgbClr val="024405">
                  <a:alpha val="70000"/>
                </a:srgbClr>
              </a:gs>
              <a:gs pos="100000">
                <a:srgbClr val="4F974F"/>
              </a:gs>
            </a:gsLst>
            <a:lin ang="3900000" scaled="0"/>
          </a:gradFill>
        </a:ln>
      </dgm:spPr>
      <dgm:t>
        <a:bodyPr/>
        <a:lstStyle/>
        <a:p>
          <a:r>
            <a:rPr kumimoji="0" lang="en-US" altLang="ko-KR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cs typeface="Graphik"/>
              <a:sym typeface="Graphik"/>
            </a:rPr>
            <a:t>1) Normality Test</a:t>
          </a:r>
          <a:endParaRPr kumimoji="0" lang="ko-KR" altLang="en-US" sz="3000" b="1" i="0" u="none" strike="noStrike" cap="none" spc="0" normalizeH="0" baseline="0" dirty="0">
            <a:ln>
              <a:noFill/>
            </a:ln>
            <a:solidFill>
              <a:srgbClr val="000000"/>
            </a:solidFill>
            <a:effectLst/>
            <a:uFillTx/>
            <a:latin typeface="NanumGothic" panose="020D0604000000000000" pitchFamily="34" charset="-127"/>
            <a:ea typeface="NanumGothic" panose="020D0604000000000000" pitchFamily="34" charset="-127"/>
            <a:cs typeface="Graphik"/>
            <a:sym typeface="Graphik"/>
          </a:endParaRPr>
        </a:p>
      </dgm:t>
    </dgm:pt>
    <dgm:pt modelId="{24074A26-E811-DC4F-AE5D-B5F6FB39119F}" type="parTrans" cxnId="{C2946BA3-1E3D-F447-AFEB-1D5E4A7FFE74}">
      <dgm:prSet/>
      <dgm:spPr/>
      <dgm:t>
        <a:bodyPr/>
        <a:lstStyle/>
        <a:p>
          <a:endParaRPr lang="en-US" sz="300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D447A468-8358-6D49-8A35-51D5FD0867A6}" type="sibTrans" cxnId="{C2946BA3-1E3D-F447-AFEB-1D5E4A7FFE74}">
      <dgm:prSet/>
      <dgm:spPr/>
      <dgm:t>
        <a:bodyPr/>
        <a:lstStyle/>
        <a:p>
          <a:endParaRPr lang="en-US" sz="300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9B1C58A1-D5BA-BA4B-81D6-0DCB4CFFE0AE}" type="pres">
      <dgm:prSet presAssocID="{1D7D95D9-7A24-AA41-9776-E1A7F8B7D9FE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DC01ABD4-5C29-B64D-B3B9-A029C5BE1129}" type="pres">
      <dgm:prSet presAssocID="{EEC7A5E8-D3DE-094A-9AE4-6B718B90BC2B}" presName="horFlow" presStyleCnt="0"/>
      <dgm:spPr/>
    </dgm:pt>
    <dgm:pt modelId="{FA3FB624-AA0A-EE44-8527-ED9E613AE2D3}" type="pres">
      <dgm:prSet presAssocID="{EEC7A5E8-D3DE-094A-9AE4-6B718B90BC2B}" presName="bigChev" presStyleLbl="node1" presStyleIdx="0" presStyleCnt="3"/>
      <dgm:spPr/>
    </dgm:pt>
    <dgm:pt modelId="{1D7F659C-7639-684B-AB3D-F7660F3FC781}" type="pres">
      <dgm:prSet presAssocID="{EEC7A5E8-D3DE-094A-9AE4-6B718B90BC2B}" presName="vSp" presStyleCnt="0"/>
      <dgm:spPr/>
    </dgm:pt>
    <dgm:pt modelId="{B39B5917-EC98-7B4D-87AD-CA93E575A964}" type="pres">
      <dgm:prSet presAssocID="{9ECA4D36-24F4-D04C-96B5-041E2449FF22}" presName="horFlow" presStyleCnt="0"/>
      <dgm:spPr/>
    </dgm:pt>
    <dgm:pt modelId="{65F93399-2BF4-CD4D-9CC1-66597728973A}" type="pres">
      <dgm:prSet presAssocID="{9ECA4D36-24F4-D04C-96B5-041E2449FF22}" presName="bigChev" presStyleLbl="node1" presStyleIdx="1" presStyleCnt="3"/>
      <dgm:spPr/>
    </dgm:pt>
    <dgm:pt modelId="{E30F08B9-F377-3443-8CE5-7B0AA26D6251}" type="pres">
      <dgm:prSet presAssocID="{9ECA4D36-24F4-D04C-96B5-041E2449FF22}" presName="vSp" presStyleCnt="0"/>
      <dgm:spPr/>
    </dgm:pt>
    <dgm:pt modelId="{09D02AB0-7D02-2944-AEC5-CB99CE1C1349}" type="pres">
      <dgm:prSet presAssocID="{63444B15-E447-F344-9F6B-B79D00989B91}" presName="horFlow" presStyleCnt="0"/>
      <dgm:spPr/>
    </dgm:pt>
    <dgm:pt modelId="{A08CAB2F-D952-2448-9B6E-A593DDF3A84A}" type="pres">
      <dgm:prSet presAssocID="{63444B15-E447-F344-9F6B-B79D00989B91}" presName="bigChev" presStyleLbl="node1" presStyleIdx="2" presStyleCnt="3"/>
      <dgm:spPr/>
    </dgm:pt>
  </dgm:ptLst>
  <dgm:cxnLst>
    <dgm:cxn modelId="{0610AC38-7504-FE4C-B3EF-CA3D70FF6553}" type="presOf" srcId="{1D7D95D9-7A24-AA41-9776-E1A7F8B7D9FE}" destId="{9B1C58A1-D5BA-BA4B-81D6-0DCB4CFFE0AE}" srcOrd="0" destOrd="0" presId="urn:microsoft.com/office/officeart/2005/8/layout/lProcess3"/>
    <dgm:cxn modelId="{6FC7905B-6AF7-1440-B3AA-9A0ED393373A}" srcId="{1D7D95D9-7A24-AA41-9776-E1A7F8B7D9FE}" destId="{63444B15-E447-F344-9F6B-B79D00989B91}" srcOrd="2" destOrd="0" parTransId="{D8C24C29-5A2D-E740-A7F0-EDAAE1898410}" sibTransId="{33CAC895-21E0-4046-A3E9-C4C5AF02717A}"/>
    <dgm:cxn modelId="{C2946BA3-1E3D-F447-AFEB-1D5E4A7FFE74}" srcId="{1D7D95D9-7A24-AA41-9776-E1A7F8B7D9FE}" destId="{EEC7A5E8-D3DE-094A-9AE4-6B718B90BC2B}" srcOrd="0" destOrd="0" parTransId="{24074A26-E811-DC4F-AE5D-B5F6FB39119F}" sibTransId="{D447A468-8358-6D49-8A35-51D5FD0867A6}"/>
    <dgm:cxn modelId="{2B0E4AAB-EC1B-E544-9C9B-9C8138641555}" srcId="{1D7D95D9-7A24-AA41-9776-E1A7F8B7D9FE}" destId="{9ECA4D36-24F4-D04C-96B5-041E2449FF22}" srcOrd="1" destOrd="0" parTransId="{77BE595D-51BD-364D-ABDC-326E32FB594E}" sibTransId="{93AE0167-21BA-D444-8649-428AC2E53E8D}"/>
    <dgm:cxn modelId="{43033EAD-FEDD-3A43-B6E7-79A8E070BE05}" type="presOf" srcId="{EEC7A5E8-D3DE-094A-9AE4-6B718B90BC2B}" destId="{FA3FB624-AA0A-EE44-8527-ED9E613AE2D3}" srcOrd="0" destOrd="0" presId="urn:microsoft.com/office/officeart/2005/8/layout/lProcess3"/>
    <dgm:cxn modelId="{66A7CEB8-B186-1042-AD68-C154F4DF2E3B}" type="presOf" srcId="{9ECA4D36-24F4-D04C-96B5-041E2449FF22}" destId="{65F93399-2BF4-CD4D-9CC1-66597728973A}" srcOrd="0" destOrd="0" presId="urn:microsoft.com/office/officeart/2005/8/layout/lProcess3"/>
    <dgm:cxn modelId="{3E3BAFD0-5EFB-5A41-A113-0C73BD6422BA}" type="presOf" srcId="{63444B15-E447-F344-9F6B-B79D00989B91}" destId="{A08CAB2F-D952-2448-9B6E-A593DDF3A84A}" srcOrd="0" destOrd="0" presId="urn:microsoft.com/office/officeart/2005/8/layout/lProcess3"/>
    <dgm:cxn modelId="{F9CEB9F9-D400-3340-8690-1B00A37F2AFA}" type="presParOf" srcId="{9B1C58A1-D5BA-BA4B-81D6-0DCB4CFFE0AE}" destId="{DC01ABD4-5C29-B64D-B3B9-A029C5BE1129}" srcOrd="0" destOrd="0" presId="urn:microsoft.com/office/officeart/2005/8/layout/lProcess3"/>
    <dgm:cxn modelId="{FE9D2B28-950C-834F-BD40-CF74F396545A}" type="presParOf" srcId="{DC01ABD4-5C29-B64D-B3B9-A029C5BE1129}" destId="{FA3FB624-AA0A-EE44-8527-ED9E613AE2D3}" srcOrd="0" destOrd="0" presId="urn:microsoft.com/office/officeart/2005/8/layout/lProcess3"/>
    <dgm:cxn modelId="{7D160D1D-1761-6447-AC48-7935168EDBA5}" type="presParOf" srcId="{9B1C58A1-D5BA-BA4B-81D6-0DCB4CFFE0AE}" destId="{1D7F659C-7639-684B-AB3D-F7660F3FC781}" srcOrd="1" destOrd="0" presId="urn:microsoft.com/office/officeart/2005/8/layout/lProcess3"/>
    <dgm:cxn modelId="{8D9A6BCE-52EF-AC47-BAA6-DB06E922D259}" type="presParOf" srcId="{9B1C58A1-D5BA-BA4B-81D6-0DCB4CFFE0AE}" destId="{B39B5917-EC98-7B4D-87AD-CA93E575A964}" srcOrd="2" destOrd="0" presId="urn:microsoft.com/office/officeart/2005/8/layout/lProcess3"/>
    <dgm:cxn modelId="{4B594802-9F41-0D44-8292-9214B35677FB}" type="presParOf" srcId="{B39B5917-EC98-7B4D-87AD-CA93E575A964}" destId="{65F93399-2BF4-CD4D-9CC1-66597728973A}" srcOrd="0" destOrd="0" presId="urn:microsoft.com/office/officeart/2005/8/layout/lProcess3"/>
    <dgm:cxn modelId="{A1EE631B-BF52-044E-981E-406DC6FD485F}" type="presParOf" srcId="{9B1C58A1-D5BA-BA4B-81D6-0DCB4CFFE0AE}" destId="{E30F08B9-F377-3443-8CE5-7B0AA26D6251}" srcOrd="3" destOrd="0" presId="urn:microsoft.com/office/officeart/2005/8/layout/lProcess3"/>
    <dgm:cxn modelId="{0E991459-5F86-B44B-A3B4-130FA674765B}" type="presParOf" srcId="{9B1C58A1-D5BA-BA4B-81D6-0DCB4CFFE0AE}" destId="{09D02AB0-7D02-2944-AEC5-CB99CE1C1349}" srcOrd="4" destOrd="0" presId="urn:microsoft.com/office/officeart/2005/8/layout/lProcess3"/>
    <dgm:cxn modelId="{70C1A90F-7EA9-D24E-AFC8-BED2D862521F}" type="presParOf" srcId="{09D02AB0-7D02-2944-AEC5-CB99CE1C1349}" destId="{A08CAB2F-D952-2448-9B6E-A593DDF3A84A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33961E-DD8A-AD44-AFA6-71B4C7F08BAB}">
      <dsp:nvSpPr>
        <dsp:cNvPr id="0" name=""/>
        <dsp:cNvSpPr/>
      </dsp:nvSpPr>
      <dsp:spPr>
        <a:xfrm>
          <a:off x="0" y="92800"/>
          <a:ext cx="14139013" cy="24336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Case 1) </a:t>
          </a:r>
          <a:r>
            <a:rPr lang="ko-KR" altLang="en-US" sz="4000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미세먼지를 종속변수라고 할 때</a:t>
          </a:r>
          <a:r>
            <a:rPr lang="en-US" altLang="ko-KR" sz="4000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,</a:t>
          </a:r>
          <a:r>
            <a:rPr lang="ko-KR" altLang="en-US" sz="4000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 독립 변수들 과의 상관관계를 분석할 수 있을 때</a:t>
          </a:r>
          <a:endParaRPr lang="en-US" sz="4000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118799" y="211599"/>
        <a:ext cx="13901415" cy="2196002"/>
      </dsp:txXfrm>
    </dsp:sp>
    <dsp:sp modelId="{8C446570-E3DA-3B46-978B-5A9D5B038309}">
      <dsp:nvSpPr>
        <dsp:cNvPr id="0" name=""/>
        <dsp:cNvSpPr/>
      </dsp:nvSpPr>
      <dsp:spPr>
        <a:xfrm>
          <a:off x="0" y="2526400"/>
          <a:ext cx="14139013" cy="124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8914" tIns="60960" rIns="341376" bIns="60960" numCol="1" spcCol="1270" anchor="t" anchorCtr="0">
          <a:noAutofit/>
        </a:bodyPr>
        <a:lstStyle/>
        <a:p>
          <a:pPr marL="285750" lvl="1" indent="-285750" algn="l" defTabSz="21336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4800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다중 회귀 분석</a:t>
          </a:r>
          <a:endParaRPr lang="en-US" sz="4800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0" y="2526400"/>
        <a:ext cx="14139013" cy="1242000"/>
      </dsp:txXfrm>
    </dsp:sp>
    <dsp:sp modelId="{80977A3E-919E-8746-A80D-2C8D9ED63492}">
      <dsp:nvSpPr>
        <dsp:cNvPr id="0" name=""/>
        <dsp:cNvSpPr/>
      </dsp:nvSpPr>
      <dsp:spPr>
        <a:xfrm>
          <a:off x="0" y="3768400"/>
          <a:ext cx="14139013" cy="24336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Case 2) </a:t>
          </a:r>
          <a:r>
            <a:rPr lang="ko-KR" altLang="en-US" sz="4000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미세먼지라는 변수가 시간에 따라 규칙성을 가지는 패턴일 존재할 때</a:t>
          </a:r>
          <a:endParaRPr lang="en-US" sz="4000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118799" y="3887199"/>
        <a:ext cx="13901415" cy="2196002"/>
      </dsp:txXfrm>
    </dsp:sp>
    <dsp:sp modelId="{2007A7C2-1AD7-3E4D-A694-C079B62515CC}">
      <dsp:nvSpPr>
        <dsp:cNvPr id="0" name=""/>
        <dsp:cNvSpPr/>
      </dsp:nvSpPr>
      <dsp:spPr>
        <a:xfrm>
          <a:off x="0" y="6202000"/>
          <a:ext cx="14139013" cy="2980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8914" tIns="60960" rIns="341376" bIns="60960" numCol="1" spcCol="1270" anchor="t" anchorCtr="0">
          <a:noAutofit/>
        </a:bodyPr>
        <a:lstStyle/>
        <a:p>
          <a:pPr marL="285750" lvl="1" indent="-285750" algn="l" defTabSz="21336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4800" kern="1200" dirty="0" err="1">
              <a:latin typeface="NanumGothic" panose="020D0604000000000000" pitchFamily="34" charset="-127"/>
              <a:ea typeface="NanumGothic" panose="020D0604000000000000" pitchFamily="34" charset="-127"/>
            </a:rPr>
            <a:t>다변량</a:t>
          </a:r>
          <a:r>
            <a:rPr lang="ko-KR" altLang="en-US" sz="4800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 </a:t>
          </a:r>
          <a:r>
            <a:rPr lang="ko-KR" altLang="en-US" sz="4800" kern="1200" dirty="0" err="1">
              <a:latin typeface="NanumGothic" panose="020D0604000000000000" pitchFamily="34" charset="-127"/>
              <a:ea typeface="NanumGothic" panose="020D0604000000000000" pitchFamily="34" charset="-127"/>
            </a:rPr>
            <a:t>시계열</a:t>
          </a:r>
          <a:r>
            <a:rPr lang="ko-KR" altLang="en-US" sz="4800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 분석</a:t>
          </a:r>
          <a:r>
            <a:rPr lang="en-US" altLang="ko-KR" sz="4800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(</a:t>
          </a:r>
          <a:r>
            <a:rPr lang="ko-KR" altLang="en-US" sz="4800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속성 변수 </a:t>
          </a:r>
          <a:r>
            <a:rPr lang="en-US" altLang="ko-KR" sz="4800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2</a:t>
          </a:r>
          <a:r>
            <a:rPr lang="ko-KR" altLang="en-US" sz="4800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개 이상</a:t>
          </a:r>
          <a:r>
            <a:rPr lang="en-US" altLang="ko-KR" sz="4800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)</a:t>
          </a:r>
          <a:endParaRPr lang="en-US" sz="4800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  <a:p>
          <a:pPr marL="285750" lvl="1" indent="-285750" algn="l" defTabSz="21336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4800" kern="1200" dirty="0" err="1">
              <a:latin typeface="NanumGothic" panose="020D0604000000000000" pitchFamily="34" charset="-127"/>
              <a:ea typeface="NanumGothic" panose="020D0604000000000000" pitchFamily="34" charset="-127"/>
            </a:rPr>
            <a:t>단변량</a:t>
          </a:r>
          <a:r>
            <a:rPr lang="ko-KR" altLang="en-US" sz="4800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 </a:t>
          </a:r>
          <a:r>
            <a:rPr lang="ko-KR" altLang="en-US" sz="4800" kern="1200" dirty="0" err="1">
              <a:latin typeface="NanumGothic" panose="020D0604000000000000" pitchFamily="34" charset="-127"/>
              <a:ea typeface="NanumGothic" panose="020D0604000000000000" pitchFamily="34" charset="-127"/>
            </a:rPr>
            <a:t>시계열</a:t>
          </a:r>
          <a:r>
            <a:rPr lang="ko-KR" altLang="en-US" sz="4800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 분석</a:t>
          </a:r>
          <a:r>
            <a:rPr lang="en-US" altLang="ko-KR" sz="4800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(</a:t>
          </a:r>
          <a:r>
            <a:rPr lang="ko-KR" altLang="en-US" sz="4800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속성 변수 </a:t>
          </a:r>
          <a:r>
            <a:rPr lang="en-US" altLang="ko-KR" sz="4800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1</a:t>
          </a:r>
          <a:r>
            <a:rPr lang="ko-KR" altLang="en-US" sz="4800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개</a:t>
          </a:r>
          <a:r>
            <a:rPr lang="en-US" altLang="ko-KR" sz="4800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)</a:t>
          </a:r>
          <a:endParaRPr lang="en-US" sz="4800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0" y="6202000"/>
        <a:ext cx="14139013" cy="29808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A60865-7EE0-2143-B161-BAF8E60511F1}">
      <dsp:nvSpPr>
        <dsp:cNvPr id="0" name=""/>
        <dsp:cNvSpPr/>
      </dsp:nvSpPr>
      <dsp:spPr>
        <a:xfrm>
          <a:off x="0" y="539175"/>
          <a:ext cx="7796934" cy="137025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5129" tIns="624840" rIns="605129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3000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서울시 일별 평균 대기오염도 정보</a:t>
          </a:r>
          <a:endParaRPr lang="en-US" sz="3000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0" y="539175"/>
        <a:ext cx="7796934" cy="1370250"/>
      </dsp:txXfrm>
    </dsp:sp>
    <dsp:sp modelId="{DB7C32D4-0C80-1640-AF32-294A080AD0D2}">
      <dsp:nvSpPr>
        <dsp:cNvPr id="0" name=""/>
        <dsp:cNvSpPr/>
      </dsp:nvSpPr>
      <dsp:spPr>
        <a:xfrm>
          <a:off x="389846" y="96375"/>
          <a:ext cx="5457853" cy="8856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94" tIns="0" rIns="206294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0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데이터 명</a:t>
          </a:r>
          <a:endParaRPr lang="en-US" sz="3000" b="1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433077" y="139606"/>
        <a:ext cx="5371391" cy="799138"/>
      </dsp:txXfrm>
    </dsp:sp>
    <dsp:sp modelId="{4007F235-CF30-AF4B-AC36-5F052071A775}">
      <dsp:nvSpPr>
        <dsp:cNvPr id="0" name=""/>
        <dsp:cNvSpPr/>
      </dsp:nvSpPr>
      <dsp:spPr>
        <a:xfrm>
          <a:off x="0" y="2514225"/>
          <a:ext cx="7796934" cy="137025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5129" tIns="624840" rIns="605129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3000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2010.01.01</a:t>
          </a:r>
          <a:r>
            <a:rPr lang="ko-KR" altLang="en-US" sz="3000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 </a:t>
          </a:r>
          <a:r>
            <a:rPr lang="en-US" altLang="ko-KR" sz="3000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-</a:t>
          </a:r>
          <a:r>
            <a:rPr lang="ko-KR" altLang="en-US" sz="3000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 </a:t>
          </a:r>
          <a:r>
            <a:rPr lang="en-US" altLang="ko-KR" sz="3000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2021.07.31</a:t>
          </a:r>
          <a:endParaRPr lang="en-US" sz="3000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0" y="2514225"/>
        <a:ext cx="7796934" cy="1370250"/>
      </dsp:txXfrm>
    </dsp:sp>
    <dsp:sp modelId="{ACAA0924-E8C5-5749-B7BD-F4C20D9CC6B4}">
      <dsp:nvSpPr>
        <dsp:cNvPr id="0" name=""/>
        <dsp:cNvSpPr/>
      </dsp:nvSpPr>
      <dsp:spPr>
        <a:xfrm>
          <a:off x="389846" y="2071425"/>
          <a:ext cx="5457853" cy="8856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94" tIns="0" rIns="206294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0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수집 기간</a:t>
          </a:r>
          <a:endParaRPr lang="en-US" sz="3000" b="1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433077" y="2114656"/>
        <a:ext cx="5371391" cy="799138"/>
      </dsp:txXfrm>
    </dsp:sp>
    <dsp:sp modelId="{0CDDD3B1-FC4A-6F41-8BED-5E674842B134}">
      <dsp:nvSpPr>
        <dsp:cNvPr id="0" name=""/>
        <dsp:cNvSpPr/>
      </dsp:nvSpPr>
      <dsp:spPr>
        <a:xfrm>
          <a:off x="0" y="4489275"/>
          <a:ext cx="7796934" cy="137025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5129" tIns="624840" rIns="605129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3000" kern="1200">
              <a:latin typeface="NanumGothic" panose="020D0604000000000000" pitchFamily="34" charset="-127"/>
              <a:ea typeface="NanumGothic" panose="020D0604000000000000" pitchFamily="34" charset="-127"/>
            </a:rPr>
            <a:t>일 평균 미세먼지</a:t>
          </a:r>
          <a:r>
            <a:rPr lang="en-US" altLang="ko-KR" sz="3000" kern="1200">
              <a:latin typeface="NanumGothic" panose="020D0604000000000000" pitchFamily="34" charset="-127"/>
              <a:ea typeface="NanumGothic" panose="020D0604000000000000" pitchFamily="34" charset="-127"/>
            </a:rPr>
            <a:t>(PM10)</a:t>
          </a:r>
          <a:endParaRPr lang="en-US" sz="3000" kern="120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0" y="4489275"/>
        <a:ext cx="7796934" cy="1370250"/>
      </dsp:txXfrm>
    </dsp:sp>
    <dsp:sp modelId="{6D85DFD4-CDBC-C041-8FA3-66BB64A69C3C}">
      <dsp:nvSpPr>
        <dsp:cNvPr id="0" name=""/>
        <dsp:cNvSpPr/>
      </dsp:nvSpPr>
      <dsp:spPr>
        <a:xfrm>
          <a:off x="389846" y="4046475"/>
          <a:ext cx="5457853" cy="8856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94" tIns="0" rIns="206294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0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수집 내용</a:t>
          </a:r>
          <a:endParaRPr lang="en-US" sz="3000" b="1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433077" y="4089706"/>
        <a:ext cx="5371391" cy="799138"/>
      </dsp:txXfrm>
    </dsp:sp>
    <dsp:sp modelId="{C0CEDEC0-589F-824B-A47F-F4BAEB0EE53B}">
      <dsp:nvSpPr>
        <dsp:cNvPr id="0" name=""/>
        <dsp:cNvSpPr/>
      </dsp:nvSpPr>
      <dsp:spPr>
        <a:xfrm>
          <a:off x="0" y="6464325"/>
          <a:ext cx="7796934" cy="137025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5129" tIns="624840" rIns="605129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3000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기후환경본부 </a:t>
          </a:r>
          <a:r>
            <a:rPr lang="ko-KR" altLang="en-US" sz="3000" kern="1200" dirty="0" err="1">
              <a:latin typeface="NanumGothic" panose="020D0604000000000000" pitchFamily="34" charset="-127"/>
              <a:ea typeface="NanumGothic" panose="020D0604000000000000" pitchFamily="34" charset="-127"/>
            </a:rPr>
            <a:t>대기정책과</a:t>
          </a:r>
          <a:endParaRPr lang="en-US" sz="3000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0" y="6464325"/>
        <a:ext cx="7796934" cy="1370250"/>
      </dsp:txXfrm>
    </dsp:sp>
    <dsp:sp modelId="{60B58B4E-2BBF-964A-8564-4786FE102DD0}">
      <dsp:nvSpPr>
        <dsp:cNvPr id="0" name=""/>
        <dsp:cNvSpPr/>
      </dsp:nvSpPr>
      <dsp:spPr>
        <a:xfrm>
          <a:off x="389846" y="6021525"/>
          <a:ext cx="5457853" cy="8856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94" tIns="0" rIns="206294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0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제공 부서</a:t>
          </a:r>
          <a:endParaRPr lang="en-US" sz="3000" b="1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433077" y="6064756"/>
        <a:ext cx="5371391" cy="799138"/>
      </dsp:txXfrm>
    </dsp:sp>
    <dsp:sp modelId="{EAC4DB1C-F22A-514C-A646-D227579AB47A}">
      <dsp:nvSpPr>
        <dsp:cNvPr id="0" name=""/>
        <dsp:cNvSpPr/>
      </dsp:nvSpPr>
      <dsp:spPr>
        <a:xfrm>
          <a:off x="0" y="8439375"/>
          <a:ext cx="7796934" cy="137025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5129" tIns="624840" rIns="605129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3000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기후대기환경정보 서비스</a:t>
          </a:r>
          <a:endParaRPr lang="en-US" sz="3000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0" y="8439375"/>
        <a:ext cx="7796934" cy="1370250"/>
      </dsp:txXfrm>
    </dsp:sp>
    <dsp:sp modelId="{5AB8BA83-325D-9845-9773-301E024C1311}">
      <dsp:nvSpPr>
        <dsp:cNvPr id="0" name=""/>
        <dsp:cNvSpPr/>
      </dsp:nvSpPr>
      <dsp:spPr>
        <a:xfrm>
          <a:off x="389846" y="7996575"/>
          <a:ext cx="5457853" cy="8856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94" tIns="0" rIns="206294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0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원본 시스템</a:t>
          </a:r>
          <a:endParaRPr lang="en-US" sz="3000" b="1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433077" y="8039806"/>
        <a:ext cx="5371391" cy="7991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3FB624-AA0A-EE44-8527-ED9E613AE2D3}">
      <dsp:nvSpPr>
        <dsp:cNvPr id="0" name=""/>
        <dsp:cNvSpPr/>
      </dsp:nvSpPr>
      <dsp:spPr>
        <a:xfrm>
          <a:off x="275937" y="3650"/>
          <a:ext cx="6424915" cy="25699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gradFill>
            <a:gsLst>
              <a:gs pos="0">
                <a:srgbClr val="024405">
                  <a:alpha val="70000"/>
                </a:srgbClr>
              </a:gs>
              <a:gs pos="100000">
                <a:srgbClr val="4F974F"/>
              </a:gs>
            </a:gsLst>
            <a:lin ang="3900000" scaled="0"/>
          </a:gra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ko-KR" sz="3000" b="1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cs typeface="Graphik"/>
              <a:sym typeface="Graphik"/>
            </a:rPr>
            <a:t>1) Normality Test</a:t>
          </a:r>
          <a:endParaRPr kumimoji="0" lang="ko-KR" altLang="en-US" sz="3000" b="1" i="0" u="none" strike="noStrike" kern="1200" cap="none" spc="0" normalizeH="0" baseline="0" dirty="0">
            <a:ln>
              <a:noFill/>
            </a:ln>
            <a:solidFill>
              <a:srgbClr val="000000"/>
            </a:solidFill>
            <a:effectLst/>
            <a:uFillTx/>
            <a:latin typeface="NanumGothic" panose="020D0604000000000000" pitchFamily="34" charset="-127"/>
            <a:ea typeface="NanumGothic" panose="020D0604000000000000" pitchFamily="34" charset="-127"/>
            <a:cs typeface="Graphik"/>
            <a:sym typeface="Graphik"/>
          </a:endParaRPr>
        </a:p>
      </dsp:txBody>
      <dsp:txXfrm>
        <a:off x="1560920" y="3650"/>
        <a:ext cx="3854949" cy="2569966"/>
      </dsp:txXfrm>
    </dsp:sp>
    <dsp:sp modelId="{65F93399-2BF4-CD4D-9CC1-66597728973A}">
      <dsp:nvSpPr>
        <dsp:cNvPr id="0" name=""/>
        <dsp:cNvSpPr/>
      </dsp:nvSpPr>
      <dsp:spPr>
        <a:xfrm>
          <a:off x="275937" y="2933411"/>
          <a:ext cx="6424915" cy="25699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gradFill>
            <a:gsLst>
              <a:gs pos="0">
                <a:srgbClr val="024405"/>
              </a:gs>
              <a:gs pos="100000">
                <a:srgbClr val="4F974F">
                  <a:alpha val="70000"/>
                </a:srgbClr>
              </a:gs>
            </a:gsLst>
            <a:lin ang="3900000" scaled="0"/>
          </a:gra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ko-KR" sz="3000" b="1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cs typeface="Graphik"/>
              <a:sym typeface="Graphik"/>
            </a:rPr>
            <a:t>2) ADF</a:t>
          </a:r>
          <a:br>
            <a:rPr kumimoji="0" lang="en-US" altLang="ko-KR" sz="3000" b="0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cs typeface="Graphik"/>
              <a:sym typeface="Graphik"/>
            </a:rPr>
          </a:br>
          <a:r>
            <a:rPr kumimoji="0" lang="en-US" altLang="ko-KR" sz="2000" b="0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cs typeface="Graphik"/>
              <a:sym typeface="Graphik"/>
            </a:rPr>
            <a:t>(Augmented Dickey-Fuller test)</a:t>
          </a:r>
          <a:endParaRPr lang="en-US" sz="2000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1560920" y="2933411"/>
        <a:ext cx="3854949" cy="2569966"/>
      </dsp:txXfrm>
    </dsp:sp>
    <dsp:sp modelId="{A08CAB2F-D952-2448-9B6E-A593DDF3A84A}">
      <dsp:nvSpPr>
        <dsp:cNvPr id="0" name=""/>
        <dsp:cNvSpPr/>
      </dsp:nvSpPr>
      <dsp:spPr>
        <a:xfrm>
          <a:off x="275937" y="5863172"/>
          <a:ext cx="6424915" cy="25699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gradFill>
            <a:gsLst>
              <a:gs pos="0">
                <a:srgbClr val="024405"/>
              </a:gs>
              <a:gs pos="100000">
                <a:srgbClr val="4F974F">
                  <a:alpha val="70000"/>
                </a:srgbClr>
              </a:gs>
            </a:gsLst>
            <a:lin ang="3900000" scaled="0"/>
          </a:gra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None/>
          </a:pPr>
          <a:r>
            <a:rPr lang="en-US" altLang="ko-KR" sz="30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3) </a:t>
          </a:r>
          <a:r>
            <a:rPr kumimoji="0" lang="en-US" altLang="ko-KR" sz="3000" b="1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cs typeface="Graphik"/>
              <a:sym typeface="Graphik"/>
            </a:rPr>
            <a:t>KPSS</a:t>
          </a:r>
          <a:br>
            <a:rPr kumimoji="0" lang="en-US" altLang="ko-KR" sz="3000" b="0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cs typeface="Graphik"/>
              <a:sym typeface="Graphik"/>
            </a:rPr>
          </a:br>
          <a:r>
            <a:rPr kumimoji="0" lang="en-US" altLang="ko-KR" sz="2000" b="0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cs typeface="Graphik"/>
              <a:sym typeface="Graphik"/>
            </a:rPr>
            <a:t>(Kwiatkowski-Philips-Schmidt-Shin test)</a:t>
          </a:r>
          <a:endParaRPr lang="en-US" sz="3000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1560920" y="5863172"/>
        <a:ext cx="3854949" cy="25699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9887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4281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8661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2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-Medium"/>
                <a:ea typeface="Graphik-Medium"/>
                <a:cs typeface="Graphik-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-Medium"/>
                <a:ea typeface="Graphik-Medium"/>
                <a:cs typeface="Graphik-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-Medium"/>
                <a:ea typeface="Graphik-Medium"/>
                <a:cs typeface="Graphik-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-Medium"/>
                <a:ea typeface="Graphik-Medium"/>
                <a:cs typeface="Graphik-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-Medium"/>
                <a:ea typeface="Graphik-Medium"/>
                <a:cs typeface="Graphik-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1169517375_2880x1920.jpeg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4A67D-5629-1E4B-B17B-7B816E95F2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B770B7-8497-E34F-AB52-3757E2DD52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94866230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B2CC6-6972-4F44-979C-7C58BD6A3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23B69-7F41-B547-AF33-9DE52923A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44157784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C3F6D-1339-624F-A980-673BA9E90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  <a:prstGeom prst="rect">
            <a:avLst/>
          </a:prstGeo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04E8E9-265A-984B-960A-CF6A5236C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6065015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8FE4D-0CCD-294B-BAF4-AC07513BB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B4D2F-F734-E841-8202-B1875685D7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480B55-D29F-F84F-8028-75E255A071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57150056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96A21-0BB9-7D41-AA41-C9EE60925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BDD77-0413-6B43-88F5-6203344E5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2EE6BB-D37C-1048-BDFF-67701A0612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014532-C6FE-2A49-AD51-DA05AB1615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AA057B-5ED0-C540-AF45-B1D077013B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42475134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C2AB1-1F95-7347-B131-7297BF8F3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53501327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5989158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45C5E-76A4-1F44-BF81-7D185420A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878CB-DF95-ED49-B651-649AF8D0D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2B175-540A-2C42-BC73-09FC553292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9550378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33F62-2401-1045-8E72-2BB5039CD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E09670-8B7A-3C4B-B90C-D5748276AB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6140A1-2138-DF49-880A-69A1A4A56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552822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1169517375_2880x1920.jpeg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56036-8EB1-CC46-825A-1A9299433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96E40E-5F70-BF40-823A-C57F710BE3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18780853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45AD51-E40C-1347-8DF1-350B3CDFF1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63601-BA95-3045-9AEC-035D939576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01615352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8611E-9C35-FB41-82BA-6903DD3FBF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0589BB-672E-114C-BAA2-FDB76FE62D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49528596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16DDE-8235-9D40-886C-0FFDAC196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2788B-2B68-5C4F-9D85-DCFD6D3B2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55736296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BAF05-A684-0D4E-B06F-3A05EFE63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  <a:prstGeom prst="rect">
            <a:avLst/>
          </a:prstGeo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D3881-06DF-C34B-9A4C-885B58197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4147960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A5A29-5649-0946-943E-4C63AF0D2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63CBC-CFDC-794F-B8E1-B56A4AA90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33D736-7104-1744-A4FD-95F47EC1D8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04014772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B6F8D-CC3E-BB41-8D87-DA83D075D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96C43-91B3-C74D-8AA2-EA0AB9D4E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AAB352-C046-6E47-99CA-E1D1D19CAB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21DD05-A74E-D748-900F-EAC756600D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51AD08-4EDC-CB46-BA03-AD26513BC8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05014526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5551E-C124-1348-AE4B-AD73790F2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67257296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6824330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B9955-7E9C-8C48-8F2A-3DA07E385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AF41C-C9EC-C84C-8E98-F99A1F9FC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F0B06C-ACD8-F14F-8021-80CAE9C132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310453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184386109_2439x1626.jpeg"/>
          <p:cNvSpPr>
            <a:spLocks noGrp="1"/>
          </p:cNvSpPr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FC0C6-062E-CD48-A854-D3FEF5069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327843-573A-C249-BA5E-FE42E64016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61F1A2-9F2C-BE40-8456-34AA2B99F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7948698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pic>
        <p:nvPicPr>
          <p:cNvPr id="7" name="Picture 6" descr="A picture containing sky, outdoor, city&#10;&#10;Description automatically generated">
            <a:extLst>
              <a:ext uri="{FF2B5EF4-FFF2-40B4-BE49-F238E27FC236}">
                <a16:creationId xmlns:a16="http://schemas.microsoft.com/office/drawing/2014/main" id="{1651BEB6-4586-E24B-B224-AC5A71A980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-73592"/>
            <a:ext cx="24384000" cy="14010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BC42A331-B50D-2540-BB7F-B07BED44A796}"/>
              </a:ext>
            </a:extLst>
          </p:cNvPr>
          <p:cNvSpPr/>
          <p:nvPr userDrawn="1"/>
        </p:nvSpPr>
        <p:spPr>
          <a:xfrm>
            <a:off x="19050" y="-73592"/>
            <a:ext cx="24384000" cy="14010366"/>
          </a:xfrm>
          <a:prstGeom prst="rect">
            <a:avLst/>
          </a:prstGeom>
          <a:solidFill>
            <a:srgbClr val="004E05">
              <a:alpha val="5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latin typeface="Graphik-Medium"/>
                <a:ea typeface="Graphik-Medium"/>
                <a:cs typeface="Graphik-Medium"/>
                <a:sym typeface="Graphik Medium"/>
              </a:defRPr>
            </a:pPr>
            <a:endParaRPr/>
          </a:p>
        </p:txBody>
      </p:sp>
      <p:sp>
        <p:nvSpPr>
          <p:cNvPr id="9" name="직사각형 1">
            <a:extLst>
              <a:ext uri="{FF2B5EF4-FFF2-40B4-BE49-F238E27FC236}">
                <a16:creationId xmlns:a16="http://schemas.microsoft.com/office/drawing/2014/main" id="{FD53A08E-E350-E34F-9AEF-3099425462B3}"/>
              </a:ext>
            </a:extLst>
          </p:cNvPr>
          <p:cNvSpPr>
            <a:spLocks/>
          </p:cNvSpPr>
          <p:nvPr userDrawn="1"/>
        </p:nvSpPr>
        <p:spPr>
          <a:xfrm>
            <a:off x="0" y="4231591"/>
            <a:ext cx="24403050" cy="54000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-Medium"/>
              <a:ea typeface="Graphik-Medium"/>
              <a:cs typeface="Graphik-Medium"/>
              <a:sym typeface="Graphik Medium"/>
            </a:endParaRP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47054E2B-111A-1E48-90A5-AE8C4FCBD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6097" y="6156891"/>
            <a:ext cx="11051806" cy="1549400"/>
          </a:xfrm>
        </p:spPr>
        <p:txBody>
          <a:bodyPr>
            <a:normAutofit/>
          </a:bodyPr>
          <a:lstStyle/>
          <a:p>
            <a:endParaRPr lang="en-KR" sz="9400" b="1" dirty="0">
              <a:solidFill>
                <a:sysClr val="windowText" lastClr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5309141B-147A-8242-823C-AAB0ADDA5293}"/>
              </a:ext>
            </a:extLst>
          </p:cNvPr>
          <p:cNvSpPr/>
          <p:nvPr userDrawn="1"/>
        </p:nvSpPr>
        <p:spPr>
          <a:xfrm>
            <a:off x="-48000" y="-123900"/>
            <a:ext cx="24480000" cy="14040000"/>
          </a:xfrm>
          <a:prstGeom prst="frame">
            <a:avLst>
              <a:gd name="adj1" fmla="val 5406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K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-Medium"/>
              <a:ea typeface="Graphik-Medium"/>
              <a:cs typeface="Graphik-Medium"/>
              <a:sym typeface="Graphik Medium"/>
            </a:endParaRPr>
          </a:p>
        </p:txBody>
      </p:sp>
    </p:spTree>
    <p:extLst>
      <p:ext uri="{BB962C8B-B14F-4D97-AF65-F5344CB8AC3E}">
        <p14:creationId xmlns:p14="http://schemas.microsoft.com/office/powerpoint/2010/main" val="2968043970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">
            <a:extLst>
              <a:ext uri="{FF2B5EF4-FFF2-40B4-BE49-F238E27FC236}">
                <a16:creationId xmlns:a16="http://schemas.microsoft.com/office/drawing/2014/main" id="{66DCF1F2-73EE-8C43-9369-53F41C509D8A}"/>
              </a:ext>
            </a:extLst>
          </p:cNvPr>
          <p:cNvSpPr/>
          <p:nvPr userDrawn="1"/>
        </p:nvSpPr>
        <p:spPr>
          <a:xfrm>
            <a:off x="716933" y="0"/>
            <a:ext cx="8890001" cy="1968501"/>
          </a:xfrm>
          <a:prstGeom prst="rect">
            <a:avLst/>
          </a:prstGeom>
          <a:gradFill>
            <a:gsLst>
              <a:gs pos="100000">
                <a:srgbClr val="4F974F">
                  <a:alpha val="70000"/>
                </a:srgbClr>
              </a:gs>
              <a:gs pos="0">
                <a:srgbClr val="024405">
                  <a:alpha val="69804"/>
                </a:srgbClr>
              </a:gs>
            </a:gsLst>
            <a:lin ang="3900000" scaled="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pPr>
            <a:endParaRPr/>
          </a:p>
        </p:txBody>
      </p:sp>
      <p:sp>
        <p:nvSpPr>
          <p:cNvPr id="4" name="Backgrounds">
            <a:extLst>
              <a:ext uri="{FF2B5EF4-FFF2-40B4-BE49-F238E27FC236}">
                <a16:creationId xmlns:a16="http://schemas.microsoft.com/office/drawing/2014/main" id="{4ED9D24F-8A91-2E44-9315-1C1C386F4C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0000" y="213366"/>
            <a:ext cx="10922000" cy="156210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8000">
                <a:solidFill>
                  <a:srgbClr val="FFFFFF"/>
                </a:solidFill>
              </a:defRPr>
            </a:lvl1pPr>
          </a:lstStyle>
          <a:p>
            <a:endParaRPr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73248BF-0E24-0E47-ABAC-F288F9B4D88D}"/>
              </a:ext>
            </a:extLst>
          </p:cNvPr>
          <p:cNvSpPr/>
          <p:nvPr userDrawn="1"/>
        </p:nvSpPr>
        <p:spPr>
          <a:xfrm rot="5400000" flipH="1">
            <a:off x="16629905" y="-5105607"/>
            <a:ext cx="50801" cy="14096742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-Medium"/>
              <a:ea typeface="Graphik-Medium"/>
              <a:cs typeface="Graphik-Medium"/>
              <a:sym typeface="Graphik Medium"/>
            </a:endParaRPr>
          </a:p>
        </p:txBody>
      </p:sp>
      <p:pic>
        <p:nvPicPr>
          <p:cNvPr id="7" name="SeoulLogo.png" descr="SeoulLogo.png">
            <a:extLst>
              <a:ext uri="{FF2B5EF4-FFF2-40B4-BE49-F238E27FC236}">
                <a16:creationId xmlns:a16="http://schemas.microsoft.com/office/drawing/2014/main" id="{CAB2B947-A44B-9840-8E00-4B01A5631F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777200" y="12763500"/>
            <a:ext cx="3606800" cy="95250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604874D6-F696-3B43-8C78-DE786EE919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67997" y="929102"/>
            <a:ext cx="10101943" cy="101962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4000" b="1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91584577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">
            <a:extLst>
              <a:ext uri="{FF2B5EF4-FFF2-40B4-BE49-F238E27FC236}">
                <a16:creationId xmlns:a16="http://schemas.microsoft.com/office/drawing/2014/main" id="{66DCF1F2-73EE-8C43-9369-53F41C509D8A}"/>
              </a:ext>
            </a:extLst>
          </p:cNvPr>
          <p:cNvSpPr/>
          <p:nvPr userDrawn="1"/>
        </p:nvSpPr>
        <p:spPr>
          <a:xfrm>
            <a:off x="716933" y="0"/>
            <a:ext cx="8890001" cy="1968501"/>
          </a:xfrm>
          <a:prstGeom prst="rect">
            <a:avLst/>
          </a:prstGeom>
          <a:gradFill>
            <a:gsLst>
              <a:gs pos="100000">
                <a:srgbClr val="4F974F">
                  <a:alpha val="70000"/>
                </a:srgbClr>
              </a:gs>
              <a:gs pos="0">
                <a:srgbClr val="024405">
                  <a:alpha val="69804"/>
                </a:srgbClr>
              </a:gs>
            </a:gsLst>
            <a:lin ang="3900000" scaled="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pPr>
            <a:endParaRPr/>
          </a:p>
        </p:txBody>
      </p:sp>
      <p:sp>
        <p:nvSpPr>
          <p:cNvPr id="4" name="Backgrounds">
            <a:extLst>
              <a:ext uri="{FF2B5EF4-FFF2-40B4-BE49-F238E27FC236}">
                <a16:creationId xmlns:a16="http://schemas.microsoft.com/office/drawing/2014/main" id="{4ED9D24F-8A91-2E44-9315-1C1C386F4C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0000" y="213366"/>
            <a:ext cx="11326934" cy="156210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8000">
                <a:solidFill>
                  <a:srgbClr val="FFFFFF"/>
                </a:solidFill>
              </a:defRPr>
            </a:lvl1pPr>
          </a:lstStyle>
          <a:p>
            <a:endParaRPr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73248BF-0E24-0E47-ABAC-F288F9B4D88D}"/>
              </a:ext>
            </a:extLst>
          </p:cNvPr>
          <p:cNvSpPr/>
          <p:nvPr userDrawn="1"/>
        </p:nvSpPr>
        <p:spPr>
          <a:xfrm rot="5400000" flipH="1">
            <a:off x="16629905" y="-5105607"/>
            <a:ext cx="50801" cy="14096742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-Medium"/>
              <a:ea typeface="Graphik-Medium"/>
              <a:cs typeface="Graphik-Medium"/>
              <a:sym typeface="Graphik Medium"/>
            </a:endParaRPr>
          </a:p>
        </p:txBody>
      </p:sp>
      <p:pic>
        <p:nvPicPr>
          <p:cNvPr id="7" name="SeoulLogo.png" descr="SeoulLogo.png">
            <a:extLst>
              <a:ext uri="{FF2B5EF4-FFF2-40B4-BE49-F238E27FC236}">
                <a16:creationId xmlns:a16="http://schemas.microsoft.com/office/drawing/2014/main" id="{CAB2B947-A44B-9840-8E00-4B01A5631F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777200" y="12763500"/>
            <a:ext cx="3606800" cy="95250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직사각형 10">
            <a:extLst>
              <a:ext uri="{FF2B5EF4-FFF2-40B4-BE49-F238E27FC236}">
                <a16:creationId xmlns:a16="http://schemas.microsoft.com/office/drawing/2014/main" id="{96ED3961-A310-F44C-B9BC-A99868D13674}"/>
              </a:ext>
            </a:extLst>
          </p:cNvPr>
          <p:cNvSpPr/>
          <p:nvPr userDrawn="1"/>
        </p:nvSpPr>
        <p:spPr>
          <a:xfrm rot="5400000" flipH="1">
            <a:off x="6631533" y="-2870929"/>
            <a:ext cx="50801" cy="11880000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-Medium"/>
              <a:ea typeface="Graphik-Medium"/>
              <a:cs typeface="Graphik-Medium"/>
              <a:sym typeface="Graphik Medium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7E647AC-951F-B441-AFEA-BD3A4C178D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67997" y="929102"/>
            <a:ext cx="10101943" cy="101962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4000" b="1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13" name="Slide Subtitle">
            <a:extLst>
              <a:ext uri="{FF2B5EF4-FFF2-40B4-BE49-F238E27FC236}">
                <a16:creationId xmlns:a16="http://schemas.microsoft.com/office/drawing/2014/main" id="{E04F76F3-31C3-C044-AD3A-DC141E8ED90F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739235" y="2025650"/>
            <a:ext cx="11880001" cy="96087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825500">
              <a:spcBef>
                <a:spcPts val="0"/>
              </a:spcBef>
              <a:buClrTx/>
              <a:buSzTx/>
              <a:buNone/>
              <a:defRPr sz="4000">
                <a:latin typeface="NanumGothic" panose="020D0604000000000000" pitchFamily="34" charset="-127"/>
                <a:ea typeface="NanumGothic" panose="020D0604000000000000" pitchFamily="34" charset="-127"/>
                <a:cs typeface="NanumGothic" panose="020D0604000000000000" pitchFamily="34" charset="-127"/>
                <a:sym typeface="Graphik Medium"/>
              </a:defRPr>
            </a:lvl1pPr>
          </a:lstStyle>
          <a:p>
            <a:r>
              <a:t>Slide Subtitle</a:t>
            </a:r>
          </a:p>
        </p:txBody>
      </p:sp>
    </p:spTree>
    <p:extLst>
      <p:ext uri="{BB962C8B-B14F-4D97-AF65-F5344CB8AC3E}">
        <p14:creationId xmlns:p14="http://schemas.microsoft.com/office/powerpoint/2010/main" val="3372225969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988149250_2145x1620.jpeg"/>
          <p:cNvSpPr>
            <a:spLocks noGrp="1"/>
          </p:cNvSpPr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-Medium"/>
                <a:ea typeface="Graphik-Medium"/>
                <a:cs typeface="Graphik-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-Medium"/>
                <a:ea typeface="Graphik-Medium"/>
                <a:cs typeface="Graphik-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-Medium"/>
                <a:ea typeface="Graphik-Medium"/>
                <a:cs typeface="Graphik-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-Medium"/>
                <a:ea typeface="Graphik-Medium"/>
                <a:cs typeface="Graphik-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-Medium"/>
                <a:ea typeface="Graphik-Medium"/>
                <a:cs typeface="Graphik-Medium"/>
                <a:sym typeface="Graphik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988149250_2145x1620.jpeg"/>
          <p:cNvSpPr>
            <a:spLocks noGrp="1"/>
          </p:cNvSpPr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1169517375_2880x1920.jpeg"/>
          <p:cNvSpPr>
            <a:spLocks noGrp="1"/>
          </p:cNvSpPr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184386109_2439x1626.jpeg"/>
          <p:cNvSpPr>
            <a:spLocks noGrp="1"/>
          </p:cNvSpPr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8" r:id="rId7"/>
    <p:sldLayoutId id="2147483660" r:id="rId8"/>
    <p:sldLayoutId id="2147483661" r:id="rId9"/>
    <p:sldLayoutId id="2147483662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5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8" r:id="rId31"/>
    <p:sldLayoutId id="2147483676" r:id="rId32"/>
    <p:sldLayoutId id="2147483700" r:id="rId33"/>
    <p:sldLayoutId id="2147483663" r:id="rId34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8.xml"/><Relationship Id="rId3" Type="http://schemas.openxmlformats.org/officeDocument/2006/relationships/image" Target="../media/image16.JP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1.JPG"/><Relationship Id="rId7" Type="http://schemas.openxmlformats.org/officeDocument/2006/relationships/image" Target="../media/image45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10" Type="http://schemas.openxmlformats.org/officeDocument/2006/relationships/image" Target="../media/image48.JPG"/><Relationship Id="rId4" Type="http://schemas.openxmlformats.org/officeDocument/2006/relationships/image" Target="../media/image42.JPG"/><Relationship Id="rId9" Type="http://schemas.openxmlformats.org/officeDocument/2006/relationships/image" Target="../media/image47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3" Type="http://schemas.openxmlformats.org/officeDocument/2006/relationships/image" Target="../media/image50.JPG"/><Relationship Id="rId7" Type="http://schemas.openxmlformats.org/officeDocument/2006/relationships/image" Target="../media/image54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g"/><Relationship Id="rId3" Type="http://schemas.openxmlformats.org/officeDocument/2006/relationships/image" Target="../media/image61.jpg"/><Relationship Id="rId7" Type="http://schemas.openxmlformats.org/officeDocument/2006/relationships/image" Target="../media/image65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4.jpg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69.png"/><Relationship Id="rId4" Type="http://schemas.openxmlformats.org/officeDocument/2006/relationships/hyperlink" Target="https://qkrwjdduf159.github.io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comments" Target="../comments/comment5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igdata.seoul.go.kr/noti/selectNoti.do?r_id=P260&amp;bbs_seq=185&amp;ac_type=A1&amp;sch_type=&amp;sch_text=%EB%AF%B8%EC%84%B8%EB%A8%BC%EC%A7%80&amp;currentPage=1" TargetMode="External"/><Relationship Id="rId2" Type="http://schemas.openxmlformats.org/officeDocument/2006/relationships/hyperlink" Target="https://www.kci.go.kr/kciportal/ci/sereArticleSearch/ciSereArtiView.kci?sereArticleSearchBean.artiId=ART002280834" TargetMode="External"/><Relationship Id="rId1" Type="http://schemas.openxmlformats.org/officeDocument/2006/relationships/slideLayout" Target="../slideLayouts/slideLayout33.xml"/><Relationship Id="rId5" Type="http://schemas.openxmlformats.org/officeDocument/2006/relationships/comments" Target="../comments/comment6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lur&#10;&#10;Description automatically generated">
            <a:extLst>
              <a:ext uri="{FF2B5EF4-FFF2-40B4-BE49-F238E27FC236}">
                <a16:creationId xmlns:a16="http://schemas.microsoft.com/office/drawing/2014/main" id="{E6CCF3EA-AEC1-FF46-A5BE-F2097D9B433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7183"/>
            <a:ext cx="24384000" cy="14010366"/>
          </a:xfrm>
          <a:prstGeom prst="rect">
            <a:avLst/>
          </a:prstGeom>
        </p:spPr>
      </p:pic>
      <p:sp>
        <p:nvSpPr>
          <p:cNvPr id="14" name="Rectangle">
            <a:extLst>
              <a:ext uri="{FF2B5EF4-FFF2-40B4-BE49-F238E27FC236}">
                <a16:creationId xmlns:a16="http://schemas.microsoft.com/office/drawing/2014/main" id="{8680397D-71FB-C744-A097-F8BC8FEAFD09}"/>
              </a:ext>
            </a:extLst>
          </p:cNvPr>
          <p:cNvSpPr/>
          <p:nvPr/>
        </p:nvSpPr>
        <p:spPr>
          <a:xfrm>
            <a:off x="19050" y="-73592"/>
            <a:ext cx="24384000" cy="14010366"/>
          </a:xfrm>
          <a:prstGeom prst="rect">
            <a:avLst/>
          </a:pr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latin typeface="Graphik-Medium"/>
                <a:ea typeface="Graphik-Medium"/>
                <a:cs typeface="Graphik-Medium"/>
                <a:sym typeface="Graphik Medium"/>
              </a:defRPr>
            </a:pPr>
            <a:endParaRPr dirty="0"/>
          </a:p>
        </p:txBody>
      </p:sp>
      <p:sp>
        <p:nvSpPr>
          <p:cNvPr id="153" name="30th.Jul.2021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>
            <a:normAutofit/>
          </a:bodyPr>
          <a:lstStyle/>
          <a:p>
            <a:r>
              <a:rPr lang="en-US" sz="3200" dirty="0">
                <a:latin typeface="NanumGothic" panose="020D0604000000000000" pitchFamily="34" charset="-127"/>
                <a:ea typeface="NanumGothic" panose="020D0604000000000000" pitchFamily="34" charset="-127"/>
              </a:rPr>
              <a:t>4t</a:t>
            </a:r>
            <a:r>
              <a:rPr sz="3200" dirty="0">
                <a:latin typeface="NanumGothic" panose="020D0604000000000000" pitchFamily="34" charset="-127"/>
                <a:ea typeface="NanumGothic" panose="020D0604000000000000" pitchFamily="34" charset="-127"/>
              </a:rPr>
              <a:t>h.</a:t>
            </a:r>
            <a:r>
              <a:rPr lang="en-US" sz="3200" dirty="0">
                <a:latin typeface="NanumGothic" panose="020D0604000000000000" pitchFamily="34" charset="-127"/>
                <a:ea typeface="NanumGothic" panose="020D0604000000000000" pitchFamily="34" charset="-127"/>
              </a:rPr>
              <a:t>Aug</a:t>
            </a:r>
            <a:r>
              <a:rPr sz="3200" dirty="0">
                <a:latin typeface="NanumGothic" panose="020D0604000000000000" pitchFamily="34" charset="-127"/>
                <a:ea typeface="NanumGothic" panose="020D0604000000000000" pitchFamily="34" charset="-127"/>
              </a:rPr>
              <a:t>.2021</a:t>
            </a:r>
          </a:p>
        </p:txBody>
      </p:sp>
      <p:sp>
        <p:nvSpPr>
          <p:cNvPr id="154" name="多多익선"/>
          <p:cNvSpPr txBox="1">
            <a:spLocks noGrp="1"/>
          </p:cNvSpPr>
          <p:nvPr>
            <p:ph type="title"/>
          </p:nvPr>
        </p:nvSpPr>
        <p:spPr>
          <a:xfrm>
            <a:off x="1270000" y="1270000"/>
            <a:ext cx="21844000" cy="11175422"/>
          </a:xfrm>
          <a:prstGeom prst="rect">
            <a:avLst/>
          </a:prstGeom>
        </p:spPr>
        <p:txBody>
          <a:bodyPr anchor="ctr"/>
          <a:lstStyle>
            <a:lvl1pPr defTabSz="2438338">
              <a:defRPr sz="15000" spc="-450">
                <a:gradFill flip="none" rotWithShape="1">
                  <a:gsLst>
                    <a:gs pos="0">
                      <a:srgbClr val="357975"/>
                    </a:gs>
                    <a:gs pos="100000">
                      <a:srgbClr val="5F9458"/>
                    </a:gs>
                  </a:gsLst>
                  <a:lin ang="2700000" scaled="0"/>
                </a:gra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br>
              <a:rPr lang="en-US" dirty="0"/>
            </a:br>
            <a:br>
              <a:rPr lang="en-US" dirty="0"/>
            </a:br>
            <a:endParaRPr dirty="0"/>
          </a:p>
        </p:txBody>
      </p:sp>
      <p:sp>
        <p:nvSpPr>
          <p:cNvPr id="155" name="윤요섭, 김선홍, 박정열, 김수빈"/>
          <p:cNvSpPr txBox="1">
            <a:spLocks noGrp="1"/>
          </p:cNvSpPr>
          <p:nvPr>
            <p:ph type="body" sz="quarter" idx="1"/>
          </p:nvPr>
        </p:nvSpPr>
        <p:spPr>
          <a:xfrm>
            <a:off x="4857674" y="4264125"/>
            <a:ext cx="14668652" cy="5187751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ko-KR" altLang="en-US" sz="6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서울시 구별 미세먼지 예측 사례를 통한 </a:t>
            </a:r>
            <a:endParaRPr lang="en-US" altLang="ko-KR" sz="6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66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단변량</a:t>
            </a:r>
            <a:r>
              <a:rPr lang="ko-KR" altLang="en-US" sz="6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시계열 분석 방법에 대한 연구</a:t>
            </a:r>
            <a:endParaRPr sz="6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F7AC10-B20C-4F30-BD1D-546A68B3890D}"/>
              </a:ext>
            </a:extLst>
          </p:cNvPr>
          <p:cNvSpPr txBox="1"/>
          <p:nvPr/>
        </p:nvSpPr>
        <p:spPr>
          <a:xfrm>
            <a:off x="15935569" y="11192649"/>
            <a:ext cx="9146931" cy="11296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Team </a:t>
            </a:r>
            <a:r>
              <a:rPr lang="ko-KR" altLang="en-US" sz="54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多多익선</a:t>
            </a: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7B24929C-B7E2-0C4B-B504-201656EF6EA7}"/>
              </a:ext>
            </a:extLst>
          </p:cNvPr>
          <p:cNvSpPr/>
          <p:nvPr/>
        </p:nvSpPr>
        <p:spPr>
          <a:xfrm>
            <a:off x="-48000" y="-123900"/>
            <a:ext cx="24480000" cy="14040000"/>
          </a:xfrm>
          <a:prstGeom prst="frame">
            <a:avLst>
              <a:gd name="adj1" fmla="val 5406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K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-Medium"/>
              <a:ea typeface="Graphik-Medium"/>
              <a:cs typeface="Graphik-Medium"/>
              <a:sym typeface="Graphik Medium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y, outdoor, city&#10;&#10;Description automatically generated">
            <a:extLst>
              <a:ext uri="{FF2B5EF4-FFF2-40B4-BE49-F238E27FC236}">
                <a16:creationId xmlns:a16="http://schemas.microsoft.com/office/drawing/2014/main" id="{8CF4CDE6-43C3-6C42-AFE6-A3C29FF76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-73592"/>
            <a:ext cx="24384000" cy="14010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">
            <a:extLst>
              <a:ext uri="{FF2B5EF4-FFF2-40B4-BE49-F238E27FC236}">
                <a16:creationId xmlns:a16="http://schemas.microsoft.com/office/drawing/2014/main" id="{FD65E287-CECF-BA4E-9F21-DB1AA057E7EB}"/>
              </a:ext>
            </a:extLst>
          </p:cNvPr>
          <p:cNvSpPr/>
          <p:nvPr/>
        </p:nvSpPr>
        <p:spPr>
          <a:xfrm>
            <a:off x="19050" y="-73592"/>
            <a:ext cx="24384000" cy="14010366"/>
          </a:xfrm>
          <a:prstGeom prst="rect">
            <a:avLst/>
          </a:prstGeom>
          <a:solidFill>
            <a:srgbClr val="004E05">
              <a:alpha val="5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latin typeface="Graphik-Medium"/>
                <a:ea typeface="Graphik-Medium"/>
                <a:cs typeface="Graphik-Medium"/>
                <a:sym typeface="Graphik Medium"/>
              </a:defRPr>
            </a:pPr>
            <a:endParaRPr/>
          </a:p>
        </p:txBody>
      </p:sp>
      <p:sp>
        <p:nvSpPr>
          <p:cNvPr id="10" name="직사각형 1">
            <a:extLst>
              <a:ext uri="{FF2B5EF4-FFF2-40B4-BE49-F238E27FC236}">
                <a16:creationId xmlns:a16="http://schemas.microsoft.com/office/drawing/2014/main" id="{D5CF41C1-3E5F-814A-BA46-4A0F0124438E}"/>
              </a:ext>
            </a:extLst>
          </p:cNvPr>
          <p:cNvSpPr>
            <a:spLocks/>
          </p:cNvSpPr>
          <p:nvPr/>
        </p:nvSpPr>
        <p:spPr>
          <a:xfrm>
            <a:off x="0" y="4231591"/>
            <a:ext cx="24403050" cy="54000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Graphik-Medium"/>
              <a:ea typeface="Graphik-Medium"/>
              <a:cs typeface="Graphik-Medium"/>
              <a:sym typeface="Graphik Medium"/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1A8FA82B-125C-BF43-898E-667C55E4F5F6}"/>
              </a:ext>
            </a:extLst>
          </p:cNvPr>
          <p:cNvSpPr/>
          <p:nvPr/>
        </p:nvSpPr>
        <p:spPr>
          <a:xfrm>
            <a:off x="-48000" y="-123900"/>
            <a:ext cx="24480000" cy="14040000"/>
          </a:xfrm>
          <a:prstGeom prst="frame">
            <a:avLst>
              <a:gd name="adj1" fmla="val 5406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K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-Medium"/>
              <a:ea typeface="Graphik-Medium"/>
              <a:cs typeface="Graphik-Medium"/>
              <a:sym typeface="Graphik Medium"/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FFD20B77-3C84-0842-8B73-50620DD254E7}"/>
              </a:ext>
            </a:extLst>
          </p:cNvPr>
          <p:cNvSpPr txBox="1">
            <a:spLocks/>
          </p:cNvSpPr>
          <p:nvPr/>
        </p:nvSpPr>
        <p:spPr>
          <a:xfrm>
            <a:off x="4335255" y="6156891"/>
            <a:ext cx="15713490" cy="154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97500"/>
          </a:bodyPr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252" baseline="0"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  <a:uFillTx/>
                <a:latin typeface="+mn-lt"/>
                <a:ea typeface="+mn-ea"/>
                <a:cs typeface="+mn-cs"/>
                <a:sym typeface="Graphik Semi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25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25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25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25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25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25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25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25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hangingPunct="1"/>
            <a:r>
              <a:rPr lang="en-US" altLang="ko-KR" sz="9600" b="1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02</a:t>
            </a:r>
            <a:r>
              <a:rPr lang="ko-KR" altLang="en-US" sz="9600" b="1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데이터 수집 및 전처리</a:t>
            </a:r>
            <a:endParaRPr lang="en-KR" sz="9600" b="1" dirty="0">
              <a:solidFill>
                <a:sysClr val="windowText" lastClr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655243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69;p6" descr="Screen Shot 2021-07-30 at 10.36.45 AM.png">
            <a:extLst>
              <a:ext uri="{FF2B5EF4-FFF2-40B4-BE49-F238E27FC236}">
                <a16:creationId xmlns:a16="http://schemas.microsoft.com/office/drawing/2014/main" id="{EECFE009-2DB1-D946-8C34-5398F8FAEE4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856" t="11551" r="5856" b="5854"/>
          <a:stretch/>
        </p:blipFill>
        <p:spPr>
          <a:xfrm>
            <a:off x="10635894" y="2589485"/>
            <a:ext cx="7796934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화살표: 오른쪽 10">
            <a:extLst>
              <a:ext uri="{FF2B5EF4-FFF2-40B4-BE49-F238E27FC236}">
                <a16:creationId xmlns:a16="http://schemas.microsoft.com/office/drawing/2014/main" id="{8A61E105-46F1-374A-B2CD-7172BE9331E9}"/>
              </a:ext>
            </a:extLst>
          </p:cNvPr>
          <p:cNvSpPr/>
          <p:nvPr/>
        </p:nvSpPr>
        <p:spPr>
          <a:xfrm>
            <a:off x="18851819" y="6718566"/>
            <a:ext cx="792330" cy="1647838"/>
          </a:xfrm>
          <a:prstGeom prst="rightArrow">
            <a:avLst/>
          </a:prstGeom>
          <a:solidFill>
            <a:schemeClr val="bg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-Medium"/>
              <a:ea typeface="Graphik-Medium"/>
              <a:cs typeface="Graphik-Medium"/>
              <a:sym typeface="Graphik Medium"/>
            </a:endParaRPr>
          </a:p>
        </p:txBody>
      </p:sp>
      <p:pic>
        <p:nvPicPr>
          <p:cNvPr id="10" name="그림 2">
            <a:extLst>
              <a:ext uri="{FF2B5EF4-FFF2-40B4-BE49-F238E27FC236}">
                <a16:creationId xmlns:a16="http://schemas.microsoft.com/office/drawing/2014/main" id="{B2A61E0A-8F9E-704B-965D-046E2D303D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96"/>
          <a:stretch/>
        </p:blipFill>
        <p:spPr>
          <a:xfrm>
            <a:off x="20063139" y="3038538"/>
            <a:ext cx="3579881" cy="94569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E56D27-5CC1-5E4B-9745-BAE52F957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Datasets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1A668C-6683-9C41-926F-315D2C7892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데이터 수집</a:t>
            </a:r>
            <a:endParaRPr lang="en-KR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31D2647-8C35-7242-A54E-CBD929B580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1021639"/>
              </p:ext>
            </p:extLst>
          </p:nvPr>
        </p:nvGraphicFramePr>
        <p:xfrm>
          <a:off x="740979" y="2589485"/>
          <a:ext cx="7796934" cy="990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화살표: 오른쪽 32">
            <a:extLst>
              <a:ext uri="{FF2B5EF4-FFF2-40B4-BE49-F238E27FC236}">
                <a16:creationId xmlns:a16="http://schemas.microsoft.com/office/drawing/2014/main" id="{CAB0F2CD-E955-574F-8CDF-0A3300494C55}"/>
              </a:ext>
            </a:extLst>
          </p:cNvPr>
          <p:cNvSpPr/>
          <p:nvPr/>
        </p:nvSpPr>
        <p:spPr>
          <a:xfrm>
            <a:off x="8956903" y="6822485"/>
            <a:ext cx="1260000" cy="1440000"/>
          </a:xfrm>
          <a:prstGeom prst="rightArrow">
            <a:avLst/>
          </a:prstGeom>
          <a:gradFill>
            <a:gsLst>
              <a:gs pos="0">
                <a:srgbClr val="024405">
                  <a:alpha val="70000"/>
                </a:srgbClr>
              </a:gs>
              <a:gs pos="100000">
                <a:srgbClr val="4F9750">
                  <a:alpha val="80000"/>
                </a:srgbClr>
              </a:gs>
            </a:gsLst>
            <a:lin ang="3900000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-Medium"/>
              <a:ea typeface="Graphik-Medium"/>
              <a:cs typeface="Graphik-Medium"/>
              <a:sym typeface="Graphik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67A123-DC37-6C41-A481-EB1843C87358}"/>
              </a:ext>
            </a:extLst>
          </p:cNvPr>
          <p:cNvSpPr txBox="1"/>
          <p:nvPr/>
        </p:nvSpPr>
        <p:spPr>
          <a:xfrm>
            <a:off x="20329943" y="2585921"/>
            <a:ext cx="304627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&lt;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예시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&gt;</a:t>
            </a:r>
            <a:endParaRPr kumimoji="0" lang="ko-KR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sym typeface="Graphik"/>
            </a:endParaRPr>
          </a:p>
        </p:txBody>
      </p:sp>
    </p:spTree>
    <p:extLst>
      <p:ext uri="{BB962C8B-B14F-4D97-AF65-F5344CB8AC3E}">
        <p14:creationId xmlns:p14="http://schemas.microsoft.com/office/powerpoint/2010/main" val="5909814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51188-2183-EA44-BD4E-66EA5CCFC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Datasets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3DF82A-3A00-FF48-BBA6-7ACEAE529E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데이터 검증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BC28DE-CB4D-5340-BCDB-BF387E49F41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ko-KR" altLang="en-US" dirty="0" err="1"/>
              <a:t>결측치</a:t>
            </a:r>
            <a:r>
              <a:rPr lang="ko-KR" altLang="en-US" dirty="0"/>
              <a:t> 확인 및 처리</a:t>
            </a:r>
            <a:endParaRPr lang="en-KR" dirty="0"/>
          </a:p>
        </p:txBody>
      </p:sp>
      <p:pic>
        <p:nvPicPr>
          <p:cNvPr id="5" name="Google Shape;234;p14" descr="Screen Shot 2021-07-30 at 10.45.22 AM.png">
            <a:extLst>
              <a:ext uri="{FF2B5EF4-FFF2-40B4-BE49-F238E27FC236}">
                <a16:creationId xmlns:a16="http://schemas.microsoft.com/office/drawing/2014/main" id="{9A080210-78E7-BB4A-918D-6B0CB490E6A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8299" t="48143" r="49198" b="39686"/>
          <a:stretch/>
        </p:blipFill>
        <p:spPr>
          <a:xfrm>
            <a:off x="7163232" y="10849631"/>
            <a:ext cx="9753356" cy="162560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화살표: 오른쪽 32">
            <a:extLst>
              <a:ext uri="{FF2B5EF4-FFF2-40B4-BE49-F238E27FC236}">
                <a16:creationId xmlns:a16="http://schemas.microsoft.com/office/drawing/2014/main" id="{195C7C0C-49A6-924D-886B-7F278763B720}"/>
              </a:ext>
            </a:extLst>
          </p:cNvPr>
          <p:cNvSpPr/>
          <p:nvPr/>
        </p:nvSpPr>
        <p:spPr>
          <a:xfrm>
            <a:off x="17988968" y="6927668"/>
            <a:ext cx="1260000" cy="1440000"/>
          </a:xfrm>
          <a:prstGeom prst="rightArrow">
            <a:avLst/>
          </a:prstGeom>
          <a:gradFill>
            <a:gsLst>
              <a:gs pos="0">
                <a:srgbClr val="024405">
                  <a:alpha val="70000"/>
                </a:srgbClr>
              </a:gs>
              <a:gs pos="100000">
                <a:srgbClr val="4F9750">
                  <a:alpha val="80000"/>
                </a:srgbClr>
              </a:gs>
            </a:gsLst>
            <a:lin ang="3900000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-Medium"/>
              <a:ea typeface="Graphik-Medium"/>
              <a:cs typeface="Graphik-Medium"/>
              <a:sym typeface="Graphik Medium"/>
            </a:endParaRPr>
          </a:p>
        </p:txBody>
      </p:sp>
      <p:pic>
        <p:nvPicPr>
          <p:cNvPr id="7" name="그림 14">
            <a:extLst>
              <a:ext uri="{FF2B5EF4-FFF2-40B4-BE49-F238E27FC236}">
                <a16:creationId xmlns:a16="http://schemas.microsoft.com/office/drawing/2014/main" id="{A186C393-53FC-0848-977A-E1AFD7FC8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0167" y="3604986"/>
            <a:ext cx="3779773" cy="8085364"/>
          </a:xfrm>
          <a:prstGeom prst="rect">
            <a:avLst/>
          </a:prstGeom>
        </p:spPr>
      </p:pic>
      <p:pic>
        <p:nvPicPr>
          <p:cNvPr id="8" name="Google Shape;235;p14" descr="Screen Shot 2021-07-30 at 10.50.00 AM.png">
            <a:extLst>
              <a:ext uri="{FF2B5EF4-FFF2-40B4-BE49-F238E27FC236}">
                <a16:creationId xmlns:a16="http://schemas.microsoft.com/office/drawing/2014/main" id="{3E157D0B-3165-6047-9256-8EFBC7D5386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3231" y="8465636"/>
            <a:ext cx="9740667" cy="110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36;p14" descr="Screen Shot 2021-07-30 at 10.53.02 AM.png">
            <a:extLst>
              <a:ext uri="{FF2B5EF4-FFF2-40B4-BE49-F238E27FC236}">
                <a16:creationId xmlns:a16="http://schemas.microsoft.com/office/drawing/2014/main" id="{54E2E56D-F171-2447-817C-45D202117C1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63232" y="6858000"/>
            <a:ext cx="9740667" cy="162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37;p14" descr="Screen Shot 2021-07-30 at 10.53.42 AM.png">
            <a:extLst>
              <a:ext uri="{FF2B5EF4-FFF2-40B4-BE49-F238E27FC236}">
                <a16:creationId xmlns:a16="http://schemas.microsoft.com/office/drawing/2014/main" id="{F4785CC1-5A36-E747-9CA2-4C64858D3ED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86143" y="9602271"/>
            <a:ext cx="3091713" cy="7112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39;p14">
            <a:extLst>
              <a:ext uri="{FF2B5EF4-FFF2-40B4-BE49-F238E27FC236}">
                <a16:creationId xmlns:a16="http://schemas.microsoft.com/office/drawing/2014/main" id="{3642B325-5119-3E41-B8BA-8FE063EACB27}"/>
              </a:ext>
            </a:extLst>
          </p:cNvPr>
          <p:cNvSpPr txBox="1"/>
          <p:nvPr/>
        </p:nvSpPr>
        <p:spPr>
          <a:xfrm>
            <a:off x="714060" y="11432819"/>
            <a:ext cx="5807863" cy="564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000" b="1" i="0" u="none" strike="noStrike" cap="none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결측일</a:t>
            </a:r>
            <a:r>
              <a:rPr lang="en-US" sz="3000" b="1" i="0" u="none" strike="noStrike" cap="none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처리</a:t>
            </a:r>
            <a:r>
              <a:rPr lang="en-US" sz="3000" b="1" i="0" u="none" strike="noStrike" cap="none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방법</a:t>
            </a:r>
            <a:r>
              <a:rPr lang="en-US" sz="3000" b="1" i="0" u="none" strike="noStrike" cap="none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 : </a:t>
            </a:r>
            <a:r>
              <a:rPr lang="en-US" sz="3000" b="1" i="0" u="none" strike="noStrike" cap="none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선형</a:t>
            </a:r>
            <a:r>
              <a:rPr lang="en-US" sz="3000" b="1" i="0" u="none" strike="noStrike" cap="none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보간법</a:t>
            </a:r>
            <a:endParaRPr sz="3000" b="0" i="0" u="none" strike="noStrike" cap="none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Arial"/>
              <a:sym typeface="Arial"/>
            </a:endParaRPr>
          </a:p>
        </p:txBody>
      </p:sp>
      <p:sp>
        <p:nvSpPr>
          <p:cNvPr id="12" name="Google Shape;239;p14">
            <a:extLst>
              <a:ext uri="{FF2B5EF4-FFF2-40B4-BE49-F238E27FC236}">
                <a16:creationId xmlns:a16="http://schemas.microsoft.com/office/drawing/2014/main" id="{8AEC7560-1B2C-4A49-9853-CAF62552CAE4}"/>
              </a:ext>
            </a:extLst>
          </p:cNvPr>
          <p:cNvSpPr txBox="1"/>
          <p:nvPr/>
        </p:nvSpPr>
        <p:spPr>
          <a:xfrm>
            <a:off x="714060" y="3859558"/>
            <a:ext cx="5807863" cy="564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ko-KR" altLang="en-US" sz="3000" b="1" i="0" u="none" strike="noStrike" cap="none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결측치</a:t>
            </a:r>
            <a:r>
              <a:rPr lang="ko-KR" altLang="en-US" sz="3000" b="1" i="0" u="none" strike="noStrike" cap="none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 </a:t>
            </a:r>
            <a:r>
              <a:rPr lang="en-US" altLang="ko-KR" sz="3000" b="1" i="0" u="none" strike="noStrike" cap="none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:</a:t>
            </a:r>
            <a:r>
              <a:rPr lang="ko-KR" altLang="en-US" sz="3000" b="1" i="0" u="none" strike="noStrike" cap="none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 </a:t>
            </a:r>
            <a:endParaRPr sz="3000" b="0" i="0" u="none" strike="noStrike" cap="none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Arial"/>
              <a:sym typeface="Arial"/>
            </a:endParaRPr>
          </a:p>
        </p:txBody>
      </p:sp>
      <p:sp>
        <p:nvSpPr>
          <p:cNvPr id="13" name="Google Shape;239;p14">
            <a:extLst>
              <a:ext uri="{FF2B5EF4-FFF2-40B4-BE49-F238E27FC236}">
                <a16:creationId xmlns:a16="http://schemas.microsoft.com/office/drawing/2014/main" id="{4F7BEC3B-1B4B-E24A-90DC-840266D14AC9}"/>
              </a:ext>
            </a:extLst>
          </p:cNvPr>
          <p:cNvSpPr txBox="1"/>
          <p:nvPr/>
        </p:nvSpPr>
        <p:spPr>
          <a:xfrm>
            <a:off x="714060" y="6956069"/>
            <a:ext cx="5807863" cy="564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000" b="1" dirty="0"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Row</a:t>
            </a:r>
            <a:r>
              <a:rPr lang="ko-KR" altLang="en-US" sz="3000" b="1" dirty="0"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가 존재하지 않는 </a:t>
            </a:r>
            <a:r>
              <a:rPr lang="ko-KR" altLang="en-US" sz="3000" b="1" dirty="0" err="1"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결측치</a:t>
            </a:r>
            <a:r>
              <a:rPr lang="ko-KR" altLang="en-US" sz="3000" b="1" dirty="0"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 </a:t>
            </a:r>
            <a:r>
              <a:rPr lang="en-US" altLang="ko-KR" sz="3000" b="1" dirty="0"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:</a:t>
            </a:r>
            <a:r>
              <a:rPr lang="ko-KR" altLang="en-US" sz="3000" b="1" dirty="0"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 </a:t>
            </a:r>
            <a:r>
              <a:rPr lang="en-US" altLang="ko-KR" sz="3000" b="1" dirty="0"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71</a:t>
            </a:r>
            <a:endParaRPr sz="3000" b="0" i="0" u="none" strike="noStrike" cap="none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Arial"/>
              <a:sym typeface="Arial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BB49C51-330C-3941-8287-DD577FA2F18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8" t="-1" r="42684" b="55529"/>
          <a:stretch/>
        </p:blipFill>
        <p:spPr>
          <a:xfrm>
            <a:off x="2341265" y="3810067"/>
            <a:ext cx="14413595" cy="11912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399D6F-1ABB-0C45-A671-0FEBD0D0C60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35" b="54177"/>
          <a:stretch/>
        </p:blipFill>
        <p:spPr>
          <a:xfrm>
            <a:off x="2341265" y="5000633"/>
            <a:ext cx="13275681" cy="122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2179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y, outdoor, city&#10;&#10;Description automatically generated">
            <a:extLst>
              <a:ext uri="{FF2B5EF4-FFF2-40B4-BE49-F238E27FC236}">
                <a16:creationId xmlns:a16="http://schemas.microsoft.com/office/drawing/2014/main" id="{8CF4CDE6-43C3-6C42-AFE6-A3C29FF76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-73592"/>
            <a:ext cx="24384000" cy="14010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">
            <a:extLst>
              <a:ext uri="{FF2B5EF4-FFF2-40B4-BE49-F238E27FC236}">
                <a16:creationId xmlns:a16="http://schemas.microsoft.com/office/drawing/2014/main" id="{FD65E287-CECF-BA4E-9F21-DB1AA057E7EB}"/>
              </a:ext>
            </a:extLst>
          </p:cNvPr>
          <p:cNvSpPr/>
          <p:nvPr/>
        </p:nvSpPr>
        <p:spPr>
          <a:xfrm>
            <a:off x="19050" y="-73592"/>
            <a:ext cx="24384000" cy="14010366"/>
          </a:xfrm>
          <a:prstGeom prst="rect">
            <a:avLst/>
          </a:prstGeom>
          <a:solidFill>
            <a:srgbClr val="004E05">
              <a:alpha val="5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latin typeface="Graphik-Medium"/>
                <a:ea typeface="Graphik-Medium"/>
                <a:cs typeface="Graphik-Medium"/>
                <a:sym typeface="Graphik Medium"/>
              </a:defRPr>
            </a:pPr>
            <a:endParaRPr/>
          </a:p>
        </p:txBody>
      </p:sp>
      <p:sp>
        <p:nvSpPr>
          <p:cNvPr id="10" name="직사각형 1">
            <a:extLst>
              <a:ext uri="{FF2B5EF4-FFF2-40B4-BE49-F238E27FC236}">
                <a16:creationId xmlns:a16="http://schemas.microsoft.com/office/drawing/2014/main" id="{D5CF41C1-3E5F-814A-BA46-4A0F0124438E}"/>
              </a:ext>
            </a:extLst>
          </p:cNvPr>
          <p:cNvSpPr>
            <a:spLocks/>
          </p:cNvSpPr>
          <p:nvPr/>
        </p:nvSpPr>
        <p:spPr>
          <a:xfrm>
            <a:off x="0" y="4231591"/>
            <a:ext cx="24403050" cy="54000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Graphik-Medium"/>
              <a:ea typeface="Graphik-Medium"/>
              <a:cs typeface="Graphik-Medium"/>
              <a:sym typeface="Graphik Medium"/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4591CB41-EDBD-D84E-813C-BD1EFC5FF0E9}"/>
              </a:ext>
            </a:extLst>
          </p:cNvPr>
          <p:cNvSpPr/>
          <p:nvPr/>
        </p:nvSpPr>
        <p:spPr>
          <a:xfrm>
            <a:off x="-48000" y="-123900"/>
            <a:ext cx="24480000" cy="14040000"/>
          </a:xfrm>
          <a:prstGeom prst="frame">
            <a:avLst>
              <a:gd name="adj1" fmla="val 5406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K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-Medium"/>
              <a:ea typeface="Graphik-Medium"/>
              <a:cs typeface="Graphik-Medium"/>
              <a:sym typeface="Graphik Medium"/>
            </a:endParaRP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3147508A-8F78-E74D-9BCD-83F56981A6F8}"/>
              </a:ext>
            </a:extLst>
          </p:cNvPr>
          <p:cNvSpPr txBox="1">
            <a:spLocks/>
          </p:cNvSpPr>
          <p:nvPr/>
        </p:nvSpPr>
        <p:spPr>
          <a:xfrm>
            <a:off x="5833731" y="6060557"/>
            <a:ext cx="12716539" cy="1658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97500"/>
          </a:bodyPr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252" baseline="0"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  <a:uFillTx/>
                <a:latin typeface="+mn-lt"/>
                <a:ea typeface="+mn-ea"/>
                <a:cs typeface="+mn-cs"/>
                <a:sym typeface="Graphik Semi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25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25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25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25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25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25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25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25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hangingPunct="1"/>
            <a:r>
              <a:rPr lang="en-US" altLang="ko-KR" sz="9600" b="1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03</a:t>
            </a:r>
            <a:r>
              <a:rPr lang="ko-KR" altLang="en-US" sz="9600" b="1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데이터 분석</a:t>
            </a:r>
            <a:endParaRPr lang="en-KR" sz="9600" b="1" dirty="0">
              <a:solidFill>
                <a:sysClr val="windowText" lastClr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919018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FC956-FE31-EB49-BFCE-5FCBB34F7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E33A6B-111B-7C44-8D7E-FEB0A2952E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Heatmap(PM10)</a:t>
            </a:r>
            <a:endParaRPr lang="en-KR" dirty="0"/>
          </a:p>
        </p:txBody>
      </p: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6446CFDC-DD39-234B-A5DC-9195DE8AB2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3"/>
          <a:stretch/>
        </p:blipFill>
        <p:spPr>
          <a:xfrm>
            <a:off x="2140966" y="2178090"/>
            <a:ext cx="20102069" cy="9194759"/>
          </a:xfrm>
          <a:prstGeom prst="rect">
            <a:avLst/>
          </a:prstGeom>
        </p:spPr>
      </p:pic>
      <p:sp>
        <p:nvSpPr>
          <p:cNvPr id="5" name="Google Shape;210;p9">
            <a:extLst>
              <a:ext uri="{FF2B5EF4-FFF2-40B4-BE49-F238E27FC236}">
                <a16:creationId xmlns:a16="http://schemas.microsoft.com/office/drawing/2014/main" id="{261B17C6-EC85-8D49-90CA-D58794F6D41C}"/>
              </a:ext>
            </a:extLst>
          </p:cNvPr>
          <p:cNvSpPr txBox="1"/>
          <p:nvPr/>
        </p:nvSpPr>
        <p:spPr>
          <a:xfrm>
            <a:off x="2140966" y="11452184"/>
            <a:ext cx="14808150" cy="1487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</a:pPr>
            <a:r>
              <a:rPr lang="ko-KR" altLang="en-US" sz="3000" b="1" u="none" strike="noStrike" cap="none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서울시 자치구 별로 미세먼지 농도의 계절성 추이 확인</a:t>
            </a:r>
            <a:endParaRPr lang="en-US" altLang="ko-KR" sz="3000" b="1" u="none" strike="noStrike" cap="none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Arial"/>
              <a:sym typeface="Arial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</a:pPr>
            <a:r>
              <a:rPr lang="ko-KR" altLang="en-US" sz="3000" b="1" dirty="0"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대체적으로 겨울</a:t>
            </a:r>
            <a:r>
              <a:rPr lang="en-US" altLang="ko-KR" sz="3000" b="1" dirty="0"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, </a:t>
            </a:r>
            <a:r>
              <a:rPr lang="ko-KR" altLang="en-US" sz="3000" b="1" dirty="0"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봄에는 미세먼지 농도가 높고</a:t>
            </a:r>
            <a:r>
              <a:rPr lang="en-US" altLang="ko-KR" sz="3000" b="1" dirty="0"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, </a:t>
            </a:r>
            <a:r>
              <a:rPr lang="ko-KR" altLang="en-US" sz="3000" b="1" dirty="0"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여름에는 미세먼지 농도가 낮은 패턴을 보임</a:t>
            </a:r>
            <a:endParaRPr sz="3000" b="0" u="none" strike="noStrike" cap="none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598907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3">
            <a:extLst>
              <a:ext uri="{FF2B5EF4-FFF2-40B4-BE49-F238E27FC236}">
                <a16:creationId xmlns:a16="http://schemas.microsoft.com/office/drawing/2014/main" id="{7B001780-AD28-0A45-A01A-98C9E5D13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28" y="3681252"/>
            <a:ext cx="12841526" cy="84367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CDC96F-C053-8B4D-A924-286455375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2C2B9-C6CB-4245-A868-640F8B9392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표본 추출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BAC9ED-5AC6-D54D-9B8A-1B18F014925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ko-KR" altLang="en-US" dirty="0"/>
              <a:t>표본 선정 기준</a:t>
            </a:r>
            <a:endParaRPr lang="en-KR" dirty="0"/>
          </a:p>
        </p:txBody>
      </p:sp>
      <p:sp>
        <p:nvSpPr>
          <p:cNvPr id="5" name="화살표: 오른쪽 32">
            <a:extLst>
              <a:ext uri="{FF2B5EF4-FFF2-40B4-BE49-F238E27FC236}">
                <a16:creationId xmlns:a16="http://schemas.microsoft.com/office/drawing/2014/main" id="{64DB5943-FC25-6441-AF32-C948D6A21BB0}"/>
              </a:ext>
            </a:extLst>
          </p:cNvPr>
          <p:cNvSpPr/>
          <p:nvPr/>
        </p:nvSpPr>
        <p:spPr>
          <a:xfrm>
            <a:off x="14494368" y="7179646"/>
            <a:ext cx="1260000" cy="1440000"/>
          </a:xfrm>
          <a:prstGeom prst="rightArrow">
            <a:avLst/>
          </a:prstGeom>
          <a:gradFill>
            <a:gsLst>
              <a:gs pos="0">
                <a:srgbClr val="024405">
                  <a:alpha val="70000"/>
                </a:srgbClr>
              </a:gs>
              <a:gs pos="100000">
                <a:srgbClr val="4F9750">
                  <a:alpha val="80000"/>
                </a:srgbClr>
              </a:gs>
            </a:gsLst>
            <a:lin ang="3900000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-Medium"/>
              <a:ea typeface="Graphik-Medium"/>
              <a:cs typeface="Graphik-Medium"/>
              <a:sym typeface="Graphik Medium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0E69F15-51F4-7346-8161-E2B45150E4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4980244"/>
              </p:ext>
            </p:extLst>
          </p:nvPr>
        </p:nvGraphicFramePr>
        <p:xfrm>
          <a:off x="16708582" y="3681252"/>
          <a:ext cx="6976790" cy="84367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4219087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EBA58-7D06-5743-8895-7148D7A57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0085C-2E94-F741-B09F-F12BC2FE60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표본 선정 기준</a:t>
            </a:r>
            <a:r>
              <a:rPr lang="en-US" altLang="ko-KR" dirty="0"/>
              <a:t>(</a:t>
            </a:r>
            <a:r>
              <a:rPr lang="ko-KR" altLang="en-US" dirty="0"/>
              <a:t>통계적 검정</a:t>
            </a:r>
            <a:r>
              <a:rPr lang="en-US" altLang="ko-KR" dirty="0"/>
              <a:t>)</a:t>
            </a:r>
            <a:endParaRPr lang="en-KR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22EE6B8-83F4-3C4A-8731-DF3DAB5A5C6D}"/>
              </a:ext>
            </a:extLst>
          </p:cNvPr>
          <p:cNvCxnSpPr>
            <a:cxnSpLocks/>
          </p:cNvCxnSpPr>
          <p:nvPr/>
        </p:nvCxnSpPr>
        <p:spPr>
          <a:xfrm flipH="1">
            <a:off x="12192944" y="2765488"/>
            <a:ext cx="1" cy="9578912"/>
          </a:xfrm>
          <a:prstGeom prst="line">
            <a:avLst/>
          </a:prstGeom>
          <a:noFill/>
          <a:ln w="76200" cap="flat">
            <a:solidFill>
              <a:schemeClr val="bg2">
                <a:lumMod val="75000"/>
              </a:schemeClr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09BBC0B-7584-F648-8A3E-01FBA8D50C1A}"/>
              </a:ext>
            </a:extLst>
          </p:cNvPr>
          <p:cNvSpPr txBox="1"/>
          <p:nvPr/>
        </p:nvSpPr>
        <p:spPr>
          <a:xfrm>
            <a:off x="12543075" y="4326310"/>
            <a:ext cx="11585688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ko-KR" sz="3600" b="0" dirty="0">
                <a:solidFill>
                  <a:srgbClr val="000000"/>
                </a:solidFill>
                <a:effectLst/>
                <a:latin typeface="+mn-lt"/>
              </a:rPr>
              <a:t>Null hypothesis: </a:t>
            </a:r>
            <a:r>
              <a:rPr lang="ko-KR" altLang="en-US" sz="3600" b="0" dirty="0">
                <a:solidFill>
                  <a:srgbClr val="000000"/>
                </a:solidFill>
                <a:effectLst/>
                <a:latin typeface="+mn-lt"/>
              </a:rPr>
              <a:t>시계열이 안정적이다</a:t>
            </a:r>
            <a:r>
              <a:rPr lang="en-US" altLang="ko-KR" sz="3600" b="0" dirty="0">
                <a:solidFill>
                  <a:srgbClr val="000000"/>
                </a:solidFill>
                <a:effectLst/>
                <a:latin typeface="+mn-lt"/>
              </a:rPr>
              <a:t>. </a:t>
            </a:r>
          </a:p>
          <a:p>
            <a:pPr algn="l"/>
            <a:br>
              <a:rPr lang="ko-KR" altLang="en-US" sz="3600" b="0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en-US" altLang="ko-KR" sz="3600" b="0" dirty="0">
                <a:solidFill>
                  <a:srgbClr val="000000"/>
                </a:solidFill>
                <a:effectLst/>
                <a:latin typeface="+mn-lt"/>
              </a:rPr>
              <a:t>Alternative Hypothesis: </a:t>
            </a:r>
            <a:r>
              <a:rPr lang="ko-KR" altLang="en-US" sz="3600" b="0" dirty="0">
                <a:solidFill>
                  <a:srgbClr val="000000"/>
                </a:solidFill>
                <a:effectLst/>
                <a:latin typeface="+mn-lt"/>
              </a:rPr>
              <a:t>시계열이 안정적이지 않다</a:t>
            </a:r>
            <a:r>
              <a:rPr lang="en-US" altLang="ko-KR" sz="3600" b="0" dirty="0">
                <a:solidFill>
                  <a:srgbClr val="000000"/>
                </a:solidFill>
                <a:effectLst/>
                <a:latin typeface="+mn-lt"/>
              </a:rPr>
              <a:t>.</a:t>
            </a:r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C6CA5BA0-523C-1B4A-8195-A00FDD61FE60}"/>
              </a:ext>
            </a:extLst>
          </p:cNvPr>
          <p:cNvSpPr/>
          <p:nvPr/>
        </p:nvSpPr>
        <p:spPr>
          <a:xfrm>
            <a:off x="12490823" y="4268668"/>
            <a:ext cx="8370895" cy="773791"/>
          </a:xfrm>
          <a:prstGeom prst="rect">
            <a:avLst/>
          </a:prstGeom>
          <a:ln w="28575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93730-984F-774A-8305-BE4F6F882051}"/>
              </a:ext>
            </a:extLst>
          </p:cNvPr>
          <p:cNvSpPr txBox="1"/>
          <p:nvPr/>
        </p:nvSpPr>
        <p:spPr>
          <a:xfrm>
            <a:off x="12503356" y="8110772"/>
            <a:ext cx="5844896" cy="40421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ko-KR" sz="3200" b="0" dirty="0">
                <a:solidFill>
                  <a:srgbClr val="000000"/>
                </a:solidFill>
                <a:effectLst/>
                <a:latin typeface="+mn-lt"/>
              </a:rPr>
              <a:t>ADF </a:t>
            </a:r>
            <a:r>
              <a:rPr lang="ko-KR" altLang="en-US" sz="3200" dirty="0">
                <a:latin typeface="+mn-lt"/>
              </a:rPr>
              <a:t>검정</a:t>
            </a:r>
            <a:r>
              <a:rPr lang="en-US" altLang="ko-KR" sz="3200" dirty="0">
                <a:latin typeface="+mn-lt"/>
              </a:rPr>
              <a:t>:</a:t>
            </a:r>
            <a:r>
              <a:rPr lang="en-US" altLang="ko-KR" sz="3200" b="0" dirty="0">
                <a:solidFill>
                  <a:srgbClr val="000000"/>
                </a:solidFill>
                <a:effectLst/>
                <a:latin typeface="+mn-lt"/>
              </a:rPr>
              <a:t> p-value 0.05</a:t>
            </a:r>
            <a:r>
              <a:rPr lang="ko-KR" altLang="en-US" sz="3200" b="0" dirty="0">
                <a:solidFill>
                  <a:srgbClr val="000000"/>
                </a:solidFill>
                <a:effectLst/>
                <a:latin typeface="+mn-lt"/>
              </a:rPr>
              <a:t>미만 </a:t>
            </a:r>
            <a:r>
              <a:rPr lang="en-US" altLang="ko-KR" sz="3200" b="0" dirty="0">
                <a:solidFill>
                  <a:srgbClr val="000000"/>
                </a:solidFill>
                <a:effectLst/>
                <a:latin typeface="+mn-lt"/>
              </a:rPr>
              <a:t>(</a:t>
            </a:r>
            <a:r>
              <a:rPr lang="ko-KR" altLang="en-US" sz="3200" b="0" dirty="0">
                <a:solidFill>
                  <a:srgbClr val="000000"/>
                </a:solidFill>
                <a:effectLst/>
                <a:latin typeface="+mn-lt"/>
              </a:rPr>
              <a:t>대립가설 채택</a:t>
            </a:r>
            <a:r>
              <a:rPr lang="en-US" altLang="ko-KR" sz="3200" b="0" dirty="0">
                <a:solidFill>
                  <a:srgbClr val="000000"/>
                </a:solidFill>
                <a:effectLst/>
                <a:latin typeface="+mn-lt"/>
              </a:rPr>
              <a:t>)</a:t>
            </a:r>
          </a:p>
          <a:p>
            <a:endParaRPr lang="en-US" altLang="ko-KR" sz="3200" dirty="0">
              <a:latin typeface="+mn-lt"/>
            </a:endParaRPr>
          </a:p>
          <a:p>
            <a:pPr algn="l"/>
            <a:r>
              <a:rPr lang="en-US" altLang="ko-KR" sz="3200" b="0" dirty="0">
                <a:solidFill>
                  <a:srgbClr val="000000"/>
                </a:solidFill>
                <a:effectLst/>
                <a:latin typeface="+mn-lt"/>
              </a:rPr>
              <a:t>KPSS </a:t>
            </a:r>
            <a:r>
              <a:rPr lang="ko-KR" altLang="en-US" sz="3200" b="0" dirty="0">
                <a:solidFill>
                  <a:srgbClr val="000000"/>
                </a:solidFill>
                <a:effectLst/>
                <a:latin typeface="+mn-lt"/>
              </a:rPr>
              <a:t>검정</a:t>
            </a:r>
            <a:r>
              <a:rPr lang="en-US" altLang="ko-KR" sz="3200" b="0" dirty="0">
                <a:solidFill>
                  <a:srgbClr val="000000"/>
                </a:solidFill>
                <a:effectLst/>
                <a:latin typeface="+mn-lt"/>
              </a:rPr>
              <a:t>: p-value 0.05 </a:t>
            </a:r>
            <a:r>
              <a:rPr lang="ko-KR" altLang="en-US" sz="3200" b="0" dirty="0">
                <a:solidFill>
                  <a:srgbClr val="000000"/>
                </a:solidFill>
                <a:effectLst/>
                <a:latin typeface="+mn-lt"/>
              </a:rPr>
              <a:t>이상 </a:t>
            </a:r>
            <a:r>
              <a:rPr lang="en-US" altLang="ko-KR" sz="3200" b="0" dirty="0">
                <a:solidFill>
                  <a:srgbClr val="000000"/>
                </a:solidFill>
                <a:effectLst/>
                <a:latin typeface="+mn-lt"/>
              </a:rPr>
              <a:t>(</a:t>
            </a:r>
            <a:r>
              <a:rPr lang="ko-KR" altLang="en-US" sz="3200" b="0" dirty="0" err="1">
                <a:solidFill>
                  <a:srgbClr val="000000"/>
                </a:solidFill>
                <a:effectLst/>
                <a:latin typeface="+mn-lt"/>
              </a:rPr>
              <a:t>귀무가설</a:t>
            </a:r>
            <a:r>
              <a:rPr lang="ko-KR" altLang="en-US" sz="3200" b="0" dirty="0">
                <a:solidFill>
                  <a:srgbClr val="000000"/>
                </a:solidFill>
                <a:effectLst/>
                <a:latin typeface="+mn-lt"/>
              </a:rPr>
              <a:t> 채택</a:t>
            </a:r>
            <a:r>
              <a:rPr lang="en-US" altLang="ko-KR" sz="3200" b="0" dirty="0">
                <a:solidFill>
                  <a:srgbClr val="000000"/>
                </a:solidFill>
                <a:effectLst/>
                <a:latin typeface="+mn-lt"/>
              </a:rPr>
              <a:t>)</a:t>
            </a:r>
          </a:p>
          <a:p>
            <a:endParaRPr lang="en-US" altLang="ko-KR" sz="3200" dirty="0">
              <a:latin typeface="+mn-lt"/>
            </a:endParaRPr>
          </a:p>
          <a:p>
            <a:pPr algn="l"/>
            <a:r>
              <a:rPr lang="en-US" altLang="ko-KR" sz="3200" b="0" dirty="0">
                <a:solidFill>
                  <a:srgbClr val="000000"/>
                </a:solidFill>
                <a:effectLst/>
                <a:latin typeface="+mn-lt"/>
              </a:rPr>
              <a:t>Normality </a:t>
            </a:r>
            <a:r>
              <a:rPr lang="ko-KR" altLang="en-US" sz="3200" b="0" dirty="0">
                <a:solidFill>
                  <a:srgbClr val="000000"/>
                </a:solidFill>
                <a:effectLst/>
                <a:latin typeface="+mn-lt"/>
              </a:rPr>
              <a:t>검정</a:t>
            </a:r>
            <a:r>
              <a:rPr lang="en-US" altLang="ko-KR" sz="3200" b="0" dirty="0">
                <a:solidFill>
                  <a:srgbClr val="000000"/>
                </a:solidFill>
                <a:effectLst/>
                <a:latin typeface="+mn-lt"/>
              </a:rPr>
              <a:t>: p-value 0.05</a:t>
            </a:r>
            <a:r>
              <a:rPr lang="ko-KR" altLang="en-US" sz="3200" b="0" dirty="0">
                <a:solidFill>
                  <a:srgbClr val="000000"/>
                </a:solidFill>
                <a:effectLst/>
                <a:latin typeface="+mn-lt"/>
              </a:rPr>
              <a:t>이상 </a:t>
            </a:r>
            <a:r>
              <a:rPr lang="en-US" altLang="ko-KR" sz="3200" b="0" dirty="0">
                <a:solidFill>
                  <a:srgbClr val="000000"/>
                </a:solidFill>
                <a:effectLst/>
                <a:latin typeface="+mn-lt"/>
              </a:rPr>
              <a:t>(</a:t>
            </a:r>
            <a:r>
              <a:rPr lang="ko-KR" altLang="en-US" sz="3200" b="0" dirty="0" err="1">
                <a:solidFill>
                  <a:srgbClr val="000000"/>
                </a:solidFill>
                <a:effectLst/>
                <a:latin typeface="+mn-lt"/>
              </a:rPr>
              <a:t>귀무가설</a:t>
            </a:r>
            <a:r>
              <a:rPr lang="ko-KR" altLang="en-US" sz="3200" b="0" dirty="0">
                <a:solidFill>
                  <a:srgbClr val="000000"/>
                </a:solidFill>
                <a:effectLst/>
                <a:latin typeface="+mn-lt"/>
              </a:rPr>
              <a:t> 채택</a:t>
            </a:r>
            <a:r>
              <a:rPr lang="en-US" altLang="ko-KR" sz="3200" b="0" dirty="0">
                <a:solidFill>
                  <a:srgbClr val="000000"/>
                </a:solidFill>
                <a:effectLst/>
                <a:latin typeface="+mn-lt"/>
              </a:rPr>
              <a:t>)</a:t>
            </a:r>
            <a:endParaRPr lang="ko-KR" altLang="en-US" sz="3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화살표: 오른쪽 32">
            <a:extLst>
              <a:ext uri="{FF2B5EF4-FFF2-40B4-BE49-F238E27FC236}">
                <a16:creationId xmlns:a16="http://schemas.microsoft.com/office/drawing/2014/main" id="{E97670AB-183F-FC43-BE93-237B164842DA}"/>
              </a:ext>
            </a:extLst>
          </p:cNvPr>
          <p:cNvSpPr/>
          <p:nvPr/>
        </p:nvSpPr>
        <p:spPr>
          <a:xfrm>
            <a:off x="18543818" y="9411838"/>
            <a:ext cx="1260000" cy="1440000"/>
          </a:xfrm>
          <a:prstGeom prst="rightArrow">
            <a:avLst/>
          </a:prstGeom>
          <a:gradFill>
            <a:gsLst>
              <a:gs pos="0">
                <a:srgbClr val="024405">
                  <a:alpha val="70000"/>
                </a:srgbClr>
              </a:gs>
              <a:gs pos="100000">
                <a:srgbClr val="4F9750">
                  <a:alpha val="80000"/>
                </a:srgbClr>
              </a:gs>
            </a:gsLst>
            <a:lin ang="3900000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-Medium"/>
              <a:ea typeface="Graphik-Medium"/>
              <a:cs typeface="Graphik-Medium"/>
              <a:sym typeface="Graphik Mediu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347B5A-49ED-5A43-AECD-29F7168C4A5A}"/>
              </a:ext>
            </a:extLst>
          </p:cNvPr>
          <p:cNvSpPr txBox="1"/>
          <p:nvPr/>
        </p:nvSpPr>
        <p:spPr>
          <a:xfrm>
            <a:off x="19999385" y="8972547"/>
            <a:ext cx="3809744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ko-KR" altLang="en-US" sz="3600" b="0" dirty="0">
                <a:solidFill>
                  <a:srgbClr val="000000"/>
                </a:solidFill>
                <a:effectLst/>
                <a:latin typeface="+mn-lt"/>
              </a:rPr>
              <a:t>세 가지 조건을 충족하는 </a:t>
            </a:r>
            <a:endParaRPr lang="en-US" altLang="ko-KR" sz="3600" b="0" dirty="0">
              <a:solidFill>
                <a:srgbClr val="000000"/>
              </a:solidFill>
              <a:effectLst/>
              <a:latin typeface="+mn-lt"/>
            </a:endParaRPr>
          </a:p>
          <a:p>
            <a:r>
              <a:rPr lang="ko-KR" altLang="en-US" sz="3600" dirty="0">
                <a:latin typeface="+mn-lt"/>
              </a:rPr>
              <a:t>자치</a:t>
            </a:r>
            <a:r>
              <a:rPr lang="ko-KR" altLang="en-US" sz="3600" b="0" dirty="0">
                <a:solidFill>
                  <a:srgbClr val="000000"/>
                </a:solidFill>
                <a:effectLst/>
                <a:latin typeface="+mn-lt"/>
              </a:rPr>
              <a:t>구와 구간을 표본 후보로 추출</a:t>
            </a:r>
            <a:endParaRPr lang="ko-KR" altLang="en-US" sz="3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0AC61B24-4440-8B4A-AA55-6659940B481D}"/>
              </a:ext>
            </a:extLst>
          </p:cNvPr>
          <p:cNvSpPr/>
          <p:nvPr/>
        </p:nvSpPr>
        <p:spPr>
          <a:xfrm>
            <a:off x="19930319" y="8757103"/>
            <a:ext cx="3947877" cy="2749471"/>
          </a:xfrm>
          <a:prstGeom prst="rect">
            <a:avLst/>
          </a:prstGeom>
          <a:ln w="28575">
            <a:gradFill>
              <a:gsLst>
                <a:gs pos="0">
                  <a:srgbClr val="024405"/>
                </a:gs>
                <a:gs pos="100000">
                  <a:srgbClr val="4F974F">
                    <a:alpha val="70000"/>
                  </a:srgbClr>
                </a:gs>
              </a:gsLst>
              <a:lin ang="3900000" scaled="0"/>
            </a:gra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pPr>
            <a:endParaRPr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CD8E2E3D-251B-8843-8571-56D8A4B87C39}"/>
              </a:ext>
            </a:extLst>
          </p:cNvPr>
          <p:cNvSpPr/>
          <p:nvPr/>
        </p:nvSpPr>
        <p:spPr>
          <a:xfrm>
            <a:off x="12503355" y="2804804"/>
            <a:ext cx="4680000" cy="1080000"/>
          </a:xfrm>
          <a:prstGeom prst="rect">
            <a:avLst/>
          </a:prstGeom>
          <a:gradFill>
            <a:gsLst>
              <a:gs pos="100000">
                <a:srgbClr val="4F974F">
                  <a:alpha val="70000"/>
                </a:srgbClr>
              </a:gs>
              <a:gs pos="0">
                <a:srgbClr val="024405">
                  <a:alpha val="69804"/>
                </a:srgbClr>
              </a:gs>
            </a:gsLst>
            <a:lin ang="3900000" scaled="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pPr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1D8181-1ED2-0544-9653-AFE3DF94DCD1}"/>
              </a:ext>
            </a:extLst>
          </p:cNvPr>
          <p:cNvSpPr txBox="1"/>
          <p:nvPr/>
        </p:nvSpPr>
        <p:spPr>
          <a:xfrm>
            <a:off x="12635992" y="2924176"/>
            <a:ext cx="3986784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ko-KR" sz="4800" dirty="0">
                <a:solidFill>
                  <a:schemeClr val="bg1"/>
                </a:solidFill>
                <a:latin typeface="+mj-lt"/>
              </a:rPr>
              <a:t>KPSS </a:t>
            </a:r>
            <a:r>
              <a:rPr lang="ko-KR" altLang="en-US" sz="4800" b="0" dirty="0">
                <a:solidFill>
                  <a:schemeClr val="bg1"/>
                </a:solidFill>
                <a:effectLst/>
                <a:latin typeface="+mj-lt"/>
              </a:rPr>
              <a:t>검정</a:t>
            </a:r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38227839-9A0B-9045-AEDB-D372E619BFA5}"/>
              </a:ext>
            </a:extLst>
          </p:cNvPr>
          <p:cNvSpPr/>
          <p:nvPr/>
        </p:nvSpPr>
        <p:spPr>
          <a:xfrm>
            <a:off x="12503356" y="6872768"/>
            <a:ext cx="5400000" cy="1080000"/>
          </a:xfrm>
          <a:prstGeom prst="rect">
            <a:avLst/>
          </a:prstGeom>
          <a:gradFill>
            <a:gsLst>
              <a:gs pos="100000">
                <a:srgbClr val="4F974F">
                  <a:alpha val="70000"/>
                </a:srgbClr>
              </a:gs>
              <a:gs pos="0">
                <a:srgbClr val="024405">
                  <a:alpha val="69804"/>
                </a:srgbClr>
              </a:gs>
            </a:gsLst>
            <a:lin ang="3900000" scaled="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pPr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6401EC-92ED-074A-978B-59C2FCE0DCD6}"/>
              </a:ext>
            </a:extLst>
          </p:cNvPr>
          <p:cNvSpPr txBox="1"/>
          <p:nvPr/>
        </p:nvSpPr>
        <p:spPr>
          <a:xfrm>
            <a:off x="12635992" y="6992140"/>
            <a:ext cx="501111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ko-KR" altLang="en-US" sz="4800" dirty="0">
                <a:solidFill>
                  <a:schemeClr val="bg1"/>
                </a:solidFill>
                <a:latin typeface="+mj-lt"/>
              </a:rPr>
              <a:t>평가 지표 </a:t>
            </a:r>
            <a:r>
              <a:rPr lang="en-US" altLang="ko-KR" sz="4800" dirty="0">
                <a:solidFill>
                  <a:schemeClr val="bg1"/>
                </a:solidFill>
                <a:latin typeface="+mj-lt"/>
              </a:rPr>
              <a:t>P-value</a:t>
            </a:r>
            <a:endParaRPr lang="ko-KR" altLang="en-US" sz="4800" b="0" dirty="0"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F0A476-B6B6-2440-BB94-C9ED63B18DDA}"/>
              </a:ext>
            </a:extLst>
          </p:cNvPr>
          <p:cNvSpPr txBox="1"/>
          <p:nvPr/>
        </p:nvSpPr>
        <p:spPr>
          <a:xfrm>
            <a:off x="886929" y="4192791"/>
            <a:ext cx="11585121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ko-KR" sz="3600" b="0" dirty="0">
                <a:solidFill>
                  <a:srgbClr val="000000"/>
                </a:solidFill>
                <a:effectLst/>
                <a:latin typeface="+mn-lt"/>
              </a:rPr>
              <a:t>Null Hypothesis: </a:t>
            </a:r>
          </a:p>
          <a:p>
            <a:pPr algn="l"/>
            <a:r>
              <a:rPr lang="en-US" altLang="ko-KR" sz="3600" dirty="0">
                <a:latin typeface="+mn-lt"/>
              </a:rPr>
              <a:t>	</a:t>
            </a:r>
            <a:r>
              <a:rPr lang="ko-KR" altLang="en-US" sz="3600" dirty="0">
                <a:latin typeface="+mn-lt"/>
              </a:rPr>
              <a:t>주어진 데이터 분포는 정규분포를 따른다</a:t>
            </a:r>
            <a:r>
              <a:rPr lang="en-US" altLang="ko-KR" sz="3600" dirty="0">
                <a:latin typeface="+mn-lt"/>
              </a:rPr>
              <a:t>.</a:t>
            </a:r>
          </a:p>
          <a:p>
            <a:pPr algn="l"/>
            <a:endParaRPr lang="en-US" altLang="ko-KR" sz="3600" dirty="0">
              <a:latin typeface="+mn-lt"/>
            </a:endParaRPr>
          </a:p>
          <a:p>
            <a:pPr algn="l"/>
            <a:r>
              <a:rPr lang="en-US" altLang="ko-KR" sz="3600" b="0" dirty="0">
                <a:solidFill>
                  <a:srgbClr val="000000"/>
                </a:solidFill>
                <a:effectLst/>
                <a:latin typeface="+mn-lt"/>
              </a:rPr>
              <a:t>Alternative Hypothesis: </a:t>
            </a:r>
          </a:p>
          <a:p>
            <a:pPr algn="l"/>
            <a:r>
              <a:rPr lang="en-US" altLang="ko-KR" sz="3600" dirty="0">
                <a:latin typeface="+mn-lt"/>
              </a:rPr>
              <a:t>	</a:t>
            </a:r>
            <a:r>
              <a:rPr lang="ko-KR" altLang="en-US" sz="3600" b="0" dirty="0">
                <a:solidFill>
                  <a:srgbClr val="000000"/>
                </a:solidFill>
                <a:effectLst/>
                <a:latin typeface="+mn-lt"/>
              </a:rPr>
              <a:t>주어진 데이터의 분포는 정규분포를 따르지 않는다</a:t>
            </a:r>
            <a:r>
              <a:rPr lang="en-US" altLang="ko-KR" sz="3600" b="0" dirty="0">
                <a:solidFill>
                  <a:srgbClr val="000000"/>
                </a:solidFill>
                <a:effectLst/>
                <a:latin typeface="+mn-lt"/>
              </a:rPr>
              <a:t>.</a:t>
            </a:r>
            <a:endParaRPr lang="ko-KR" altLang="en-US" sz="3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5FCD2078-D90F-BA4D-975D-F71EC07F8907}"/>
              </a:ext>
            </a:extLst>
          </p:cNvPr>
          <p:cNvSpPr/>
          <p:nvPr/>
        </p:nvSpPr>
        <p:spPr>
          <a:xfrm>
            <a:off x="691800" y="2804804"/>
            <a:ext cx="4680000" cy="1080000"/>
          </a:xfrm>
          <a:prstGeom prst="rect">
            <a:avLst/>
          </a:prstGeom>
          <a:gradFill>
            <a:gsLst>
              <a:gs pos="100000">
                <a:srgbClr val="4F974F">
                  <a:alpha val="70000"/>
                </a:srgbClr>
              </a:gs>
              <a:gs pos="0">
                <a:srgbClr val="024405">
                  <a:alpha val="69804"/>
                </a:srgbClr>
              </a:gs>
            </a:gsLst>
            <a:lin ang="3900000" scaled="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pPr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64D781-B8FA-6342-935F-20643C3290C4}"/>
              </a:ext>
            </a:extLst>
          </p:cNvPr>
          <p:cNvSpPr txBox="1"/>
          <p:nvPr/>
        </p:nvSpPr>
        <p:spPr>
          <a:xfrm>
            <a:off x="824437" y="2924176"/>
            <a:ext cx="3986784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ko-KR" altLang="en-US" sz="4800" dirty="0">
                <a:solidFill>
                  <a:schemeClr val="bg1"/>
                </a:solidFill>
                <a:latin typeface="+mj-lt"/>
              </a:rPr>
              <a:t>정규성 </a:t>
            </a:r>
            <a:r>
              <a:rPr lang="ko-KR" altLang="en-US" sz="4800" b="0" dirty="0">
                <a:solidFill>
                  <a:schemeClr val="bg1"/>
                </a:solidFill>
                <a:effectLst/>
                <a:latin typeface="+mj-lt"/>
              </a:rPr>
              <a:t>검정</a:t>
            </a:r>
          </a:p>
        </p:txBody>
      </p:sp>
      <p:sp>
        <p:nvSpPr>
          <p:cNvPr id="18" name="Rectangle">
            <a:extLst>
              <a:ext uri="{FF2B5EF4-FFF2-40B4-BE49-F238E27FC236}">
                <a16:creationId xmlns:a16="http://schemas.microsoft.com/office/drawing/2014/main" id="{1327DDD0-4875-2540-B8E6-914ABF62219D}"/>
              </a:ext>
            </a:extLst>
          </p:cNvPr>
          <p:cNvSpPr/>
          <p:nvPr/>
        </p:nvSpPr>
        <p:spPr>
          <a:xfrm>
            <a:off x="716933" y="7833396"/>
            <a:ext cx="4680000" cy="1080000"/>
          </a:xfrm>
          <a:prstGeom prst="rect">
            <a:avLst/>
          </a:prstGeom>
          <a:gradFill>
            <a:gsLst>
              <a:gs pos="100000">
                <a:srgbClr val="4F974F">
                  <a:alpha val="70000"/>
                </a:srgbClr>
              </a:gs>
              <a:gs pos="0">
                <a:srgbClr val="024405">
                  <a:alpha val="69804"/>
                </a:srgbClr>
              </a:gs>
            </a:gsLst>
            <a:lin ang="3900000" scaled="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pPr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68EC1C-C2C2-BF49-9675-99BA851A0EEA}"/>
              </a:ext>
            </a:extLst>
          </p:cNvPr>
          <p:cNvSpPr txBox="1"/>
          <p:nvPr/>
        </p:nvSpPr>
        <p:spPr>
          <a:xfrm>
            <a:off x="849570" y="9235014"/>
            <a:ext cx="10716691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ko-KR" sz="3600" b="0" dirty="0">
                <a:solidFill>
                  <a:srgbClr val="000000"/>
                </a:solidFill>
                <a:effectLst/>
                <a:latin typeface="+mn-lt"/>
              </a:rPr>
              <a:t>Null Hypothesis: </a:t>
            </a:r>
            <a:r>
              <a:rPr lang="ko-KR" altLang="en-US" sz="3600" b="0" dirty="0">
                <a:solidFill>
                  <a:srgbClr val="000000"/>
                </a:solidFill>
                <a:effectLst/>
                <a:latin typeface="+mn-lt"/>
              </a:rPr>
              <a:t>시계열이 안정적이지 않다</a:t>
            </a:r>
            <a:r>
              <a:rPr lang="en-US" altLang="ko-KR" sz="3600" b="0" dirty="0">
                <a:solidFill>
                  <a:srgbClr val="000000"/>
                </a:solidFill>
                <a:effectLst/>
                <a:latin typeface="+mn-lt"/>
              </a:rPr>
              <a:t>.</a:t>
            </a:r>
          </a:p>
          <a:p>
            <a:pPr algn="l"/>
            <a:endParaRPr lang="en-US" altLang="ko-KR" sz="3600" dirty="0">
              <a:latin typeface="+mn-lt"/>
            </a:endParaRPr>
          </a:p>
          <a:p>
            <a:pPr algn="l"/>
            <a:r>
              <a:rPr lang="en-US" altLang="ko-KR" sz="3600" b="0" dirty="0">
                <a:solidFill>
                  <a:srgbClr val="000000"/>
                </a:solidFill>
                <a:effectLst/>
                <a:latin typeface="+mn-lt"/>
              </a:rPr>
              <a:t>Alternative Hypothesis: </a:t>
            </a:r>
            <a:r>
              <a:rPr lang="ko-KR" altLang="en-US" sz="3600" b="0" dirty="0">
                <a:solidFill>
                  <a:srgbClr val="000000"/>
                </a:solidFill>
                <a:effectLst/>
                <a:latin typeface="+mn-lt"/>
              </a:rPr>
              <a:t>시계열이 안정적이다</a:t>
            </a:r>
            <a:r>
              <a:rPr lang="en-US" altLang="ko-KR" sz="3600" b="0" dirty="0">
                <a:solidFill>
                  <a:srgbClr val="000000"/>
                </a:solidFill>
                <a:effectLst/>
                <a:latin typeface="+mn-lt"/>
              </a:rPr>
              <a:t>.</a:t>
            </a:r>
            <a:endParaRPr lang="ko-KR" altLang="en-US" sz="3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0" name="Rectangle">
            <a:extLst>
              <a:ext uri="{FF2B5EF4-FFF2-40B4-BE49-F238E27FC236}">
                <a16:creationId xmlns:a16="http://schemas.microsoft.com/office/drawing/2014/main" id="{CC7D435C-EDB6-C547-9E60-911CE7C8A8F4}"/>
              </a:ext>
            </a:extLst>
          </p:cNvPr>
          <p:cNvSpPr/>
          <p:nvPr/>
        </p:nvSpPr>
        <p:spPr>
          <a:xfrm>
            <a:off x="767731" y="10193867"/>
            <a:ext cx="9893941" cy="889171"/>
          </a:xfrm>
          <a:prstGeom prst="rect">
            <a:avLst/>
          </a:prstGeom>
          <a:ln w="28575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pPr>
            <a:endParaRPr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CA75B9-F75C-BD4F-AA29-659F2AEECBE8}"/>
              </a:ext>
            </a:extLst>
          </p:cNvPr>
          <p:cNvSpPr txBox="1"/>
          <p:nvPr/>
        </p:nvSpPr>
        <p:spPr>
          <a:xfrm>
            <a:off x="849570" y="7952768"/>
            <a:ext cx="3986784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ko-KR" sz="4800" b="0" dirty="0">
                <a:solidFill>
                  <a:schemeClr val="bg1"/>
                </a:solidFill>
                <a:effectLst/>
                <a:latin typeface="+mj-lt"/>
              </a:rPr>
              <a:t>ADF</a:t>
            </a:r>
            <a:r>
              <a:rPr lang="ko-KR" altLang="en-US" sz="4800" b="0" dirty="0">
                <a:solidFill>
                  <a:schemeClr val="bg1"/>
                </a:solidFill>
                <a:effectLst/>
                <a:latin typeface="+mj-lt"/>
              </a:rPr>
              <a:t> 검정</a:t>
            </a:r>
          </a:p>
        </p:txBody>
      </p:sp>
      <p:sp>
        <p:nvSpPr>
          <p:cNvPr id="22" name="Rectangle">
            <a:extLst>
              <a:ext uri="{FF2B5EF4-FFF2-40B4-BE49-F238E27FC236}">
                <a16:creationId xmlns:a16="http://schemas.microsoft.com/office/drawing/2014/main" id="{0302B8FA-6691-9240-B34A-89C735D9189F}"/>
              </a:ext>
            </a:extLst>
          </p:cNvPr>
          <p:cNvSpPr/>
          <p:nvPr/>
        </p:nvSpPr>
        <p:spPr>
          <a:xfrm>
            <a:off x="784934" y="4144578"/>
            <a:ext cx="9442798" cy="1324890"/>
          </a:xfrm>
          <a:prstGeom prst="rect">
            <a:avLst/>
          </a:prstGeom>
          <a:ln w="28575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99181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y, outdoor, city&#10;&#10;Description automatically generated">
            <a:extLst>
              <a:ext uri="{FF2B5EF4-FFF2-40B4-BE49-F238E27FC236}">
                <a16:creationId xmlns:a16="http://schemas.microsoft.com/office/drawing/2014/main" id="{8CF4CDE6-43C3-6C42-AFE6-A3C29FF76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-73592"/>
            <a:ext cx="24384000" cy="14010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">
            <a:extLst>
              <a:ext uri="{FF2B5EF4-FFF2-40B4-BE49-F238E27FC236}">
                <a16:creationId xmlns:a16="http://schemas.microsoft.com/office/drawing/2014/main" id="{FD65E287-CECF-BA4E-9F21-DB1AA057E7EB}"/>
              </a:ext>
            </a:extLst>
          </p:cNvPr>
          <p:cNvSpPr/>
          <p:nvPr/>
        </p:nvSpPr>
        <p:spPr>
          <a:xfrm>
            <a:off x="19050" y="-73592"/>
            <a:ext cx="24384000" cy="14010366"/>
          </a:xfrm>
          <a:prstGeom prst="rect">
            <a:avLst/>
          </a:prstGeom>
          <a:solidFill>
            <a:srgbClr val="004E05">
              <a:alpha val="5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latin typeface="Graphik-Medium"/>
                <a:ea typeface="Graphik-Medium"/>
                <a:cs typeface="Graphik-Medium"/>
                <a:sym typeface="Graphik Medium"/>
              </a:defRPr>
            </a:pPr>
            <a:endParaRPr/>
          </a:p>
        </p:txBody>
      </p:sp>
      <p:sp>
        <p:nvSpPr>
          <p:cNvPr id="10" name="직사각형 1">
            <a:extLst>
              <a:ext uri="{FF2B5EF4-FFF2-40B4-BE49-F238E27FC236}">
                <a16:creationId xmlns:a16="http://schemas.microsoft.com/office/drawing/2014/main" id="{D5CF41C1-3E5F-814A-BA46-4A0F0124438E}"/>
              </a:ext>
            </a:extLst>
          </p:cNvPr>
          <p:cNvSpPr>
            <a:spLocks/>
          </p:cNvSpPr>
          <p:nvPr/>
        </p:nvSpPr>
        <p:spPr>
          <a:xfrm>
            <a:off x="0" y="4231591"/>
            <a:ext cx="24403050" cy="54000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Graphik-Medium"/>
              <a:ea typeface="Graphik-Medium"/>
              <a:cs typeface="Graphik-Medium"/>
              <a:sym typeface="Graphik Medium"/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4591CB41-EDBD-D84E-813C-BD1EFC5FF0E9}"/>
              </a:ext>
            </a:extLst>
          </p:cNvPr>
          <p:cNvSpPr/>
          <p:nvPr/>
        </p:nvSpPr>
        <p:spPr>
          <a:xfrm>
            <a:off x="-48000" y="-123900"/>
            <a:ext cx="24480000" cy="14040000"/>
          </a:xfrm>
          <a:prstGeom prst="frame">
            <a:avLst>
              <a:gd name="adj1" fmla="val 5406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K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-Medium"/>
              <a:ea typeface="Graphik-Medium"/>
              <a:cs typeface="Graphik-Medium"/>
              <a:sym typeface="Graphik Medium"/>
            </a:endParaRP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3147508A-8F78-E74D-9BCD-83F56981A6F8}"/>
              </a:ext>
            </a:extLst>
          </p:cNvPr>
          <p:cNvSpPr txBox="1">
            <a:spLocks/>
          </p:cNvSpPr>
          <p:nvPr/>
        </p:nvSpPr>
        <p:spPr>
          <a:xfrm>
            <a:off x="5833731" y="6060557"/>
            <a:ext cx="12716539" cy="1658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97500"/>
          </a:bodyPr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252" baseline="0"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  <a:uFillTx/>
                <a:latin typeface="+mn-lt"/>
                <a:ea typeface="+mn-ea"/>
                <a:cs typeface="+mn-cs"/>
                <a:sym typeface="Graphik Semi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25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25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25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25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25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25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25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25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hangingPunct="1"/>
            <a:r>
              <a:rPr lang="en-US" altLang="ko-KR" sz="9600" b="1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03-1</a:t>
            </a:r>
            <a:r>
              <a:rPr lang="ko-KR" altLang="en-US" sz="9600" b="1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</a:t>
            </a:r>
            <a:r>
              <a:rPr lang="en-US" altLang="ko-KR" sz="9600" b="1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sz="9600" b="1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차 표본 테스트</a:t>
            </a:r>
            <a:endParaRPr lang="en-KR" sz="9600" b="1" dirty="0">
              <a:solidFill>
                <a:sysClr val="windowText" lastClr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946398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6D29B-1684-214E-90D4-9E27F220F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40527B-E704-7D4B-A8F7-363CE07209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KR" dirty="0"/>
              <a:t>1</a:t>
            </a:r>
            <a:r>
              <a:rPr lang="ko-KR" altLang="en-US" dirty="0"/>
              <a:t>차 표본 테스트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9714EA-F7FA-6E47-9307-1BE40010174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ko-KR" altLang="en-US" dirty="0"/>
              <a:t>정규성 검정</a:t>
            </a:r>
            <a:endParaRPr lang="en-KR" dirty="0"/>
          </a:p>
        </p:txBody>
      </p:sp>
      <p:pic>
        <p:nvPicPr>
          <p:cNvPr id="10" name="Picture 9" descr="Table, Excel&#10;&#10;Description automatically generated">
            <a:extLst>
              <a:ext uri="{FF2B5EF4-FFF2-40B4-BE49-F238E27FC236}">
                <a16:creationId xmlns:a16="http://schemas.microsoft.com/office/drawing/2014/main" id="{E570C14A-A1BD-0046-8333-661BAFBFB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95" y="4160925"/>
            <a:ext cx="22321211" cy="60267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2BFB73-2231-B74C-A0C7-C9146239D9B7}"/>
              </a:ext>
            </a:extLst>
          </p:cNvPr>
          <p:cNvSpPr txBox="1"/>
          <p:nvPr/>
        </p:nvSpPr>
        <p:spPr>
          <a:xfrm>
            <a:off x="271046" y="11362055"/>
            <a:ext cx="2384190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ko-KR" altLang="en-US" sz="3600" b="1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정규성 검정을 통과한 자치구</a:t>
            </a:r>
            <a:r>
              <a:rPr lang="ko-KR" altLang="en-US" sz="3600" b="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3600" b="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3600" b="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강동구</a:t>
            </a:r>
            <a:r>
              <a:rPr lang="en-US" altLang="ko-KR" sz="3600" b="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3600" b="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노원구</a:t>
            </a:r>
            <a:r>
              <a:rPr lang="en-US" altLang="ko-KR" sz="3600" b="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3600" b="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동작구</a:t>
            </a:r>
            <a:r>
              <a:rPr lang="en-US" altLang="ko-KR" sz="3600" b="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3600" b="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서초구</a:t>
            </a: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성북구</a:t>
            </a: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강북구</a:t>
            </a: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양천구</a:t>
            </a: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총 </a:t>
            </a:r>
            <a:r>
              <a:rPr lang="en-US" altLang="ko-KR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7</a:t>
            </a:r>
            <a:r>
              <a:rPr lang="ko-KR" altLang="en-US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개의 자치구</a:t>
            </a: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7862757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6D29B-1684-214E-90D4-9E27F220F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40527B-E704-7D4B-A8F7-363CE07209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KR" dirty="0"/>
              <a:t>1</a:t>
            </a:r>
            <a:r>
              <a:rPr lang="ko-KR" altLang="en-US" dirty="0"/>
              <a:t>차 표본 테스트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9714EA-F7FA-6E47-9307-1BE40010174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ko-KR" altLang="en-US" dirty="0"/>
              <a:t>추출된 표본 후보</a:t>
            </a:r>
            <a:r>
              <a:rPr lang="en-US" altLang="ko-KR" dirty="0"/>
              <a:t>(2010</a:t>
            </a:r>
            <a:r>
              <a:rPr lang="ko-KR" altLang="en-US" dirty="0"/>
              <a:t>년</a:t>
            </a:r>
            <a:r>
              <a:rPr lang="en-US" altLang="ko-KR" dirty="0"/>
              <a:t>-2020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F55045-BE90-1241-BC86-7DEAA8684F51}"/>
              </a:ext>
            </a:extLst>
          </p:cNvPr>
          <p:cNvSpPr txBox="1"/>
          <p:nvPr/>
        </p:nvSpPr>
        <p:spPr>
          <a:xfrm>
            <a:off x="739235" y="3638543"/>
            <a:ext cx="1639361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ko-KR" altLang="en-US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강동구</a:t>
            </a:r>
            <a:r>
              <a:rPr lang="en-US" altLang="ko-KR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노원구</a:t>
            </a:r>
            <a:r>
              <a:rPr lang="en-US" altLang="ko-KR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동작구</a:t>
            </a:r>
            <a:r>
              <a:rPr lang="en-US" altLang="ko-KR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서초구</a:t>
            </a:r>
            <a:r>
              <a:rPr lang="en-US" altLang="ko-KR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성북구</a:t>
            </a:r>
            <a:r>
              <a:rPr lang="en-US" altLang="ko-KR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강북구</a:t>
            </a:r>
            <a:r>
              <a:rPr lang="en-US" altLang="ko-KR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양천구</a:t>
            </a:r>
            <a:endParaRPr lang="ko-KR" altLang="en-US" sz="3600" b="1" dirty="0">
              <a:solidFill>
                <a:srgbClr val="0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8F1F71-0EA4-E846-91C5-8DE5E962770B}"/>
              </a:ext>
            </a:extLst>
          </p:cNvPr>
          <p:cNvSpPr txBox="1"/>
          <p:nvPr/>
        </p:nvSpPr>
        <p:spPr>
          <a:xfrm>
            <a:off x="822343" y="4779289"/>
            <a:ext cx="10909327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ko-KR" sz="4400" b="1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ADF </a:t>
            </a:r>
            <a:r>
              <a:rPr lang="ko-KR" altLang="en-US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검정</a:t>
            </a:r>
            <a:r>
              <a:rPr lang="en-US" altLang="ko-KR" sz="4400" b="1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4400" b="1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대립가설 채택</a:t>
            </a:r>
            <a:r>
              <a:rPr lang="en-US" altLang="ko-KR" sz="4400" b="1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en-US" sz="4400" b="1" dirty="0">
              <a:solidFill>
                <a:srgbClr val="0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4E1EB8-B60F-C844-9F98-4A6BA3047984}"/>
              </a:ext>
            </a:extLst>
          </p:cNvPr>
          <p:cNvSpPr txBox="1"/>
          <p:nvPr/>
        </p:nvSpPr>
        <p:spPr>
          <a:xfrm>
            <a:off x="12619236" y="4779288"/>
            <a:ext cx="8144546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ko-KR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KPSS </a:t>
            </a:r>
            <a:r>
              <a:rPr lang="ko-KR" altLang="en-US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검정</a:t>
            </a:r>
            <a:r>
              <a:rPr lang="en-US" altLang="ko-KR" sz="4400" b="1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4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귀무</a:t>
            </a:r>
            <a:r>
              <a:rPr lang="ko-KR" altLang="en-US" sz="4400" b="1" dirty="0" err="1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가설</a:t>
            </a:r>
            <a:r>
              <a:rPr lang="ko-KR" altLang="en-US" sz="4400" b="1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채택</a:t>
            </a:r>
            <a:r>
              <a:rPr lang="en-US" altLang="ko-KR" sz="4400" b="1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en-US" sz="4400" b="1" dirty="0">
              <a:solidFill>
                <a:srgbClr val="0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9" name="그림 3">
            <a:extLst>
              <a:ext uri="{FF2B5EF4-FFF2-40B4-BE49-F238E27FC236}">
                <a16:creationId xmlns:a16="http://schemas.microsoft.com/office/drawing/2014/main" id="{6531FCFB-210E-9D45-8498-4CA167BC1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9236" y="6397650"/>
            <a:ext cx="3801576" cy="4040791"/>
          </a:xfrm>
          <a:prstGeom prst="rect">
            <a:avLst/>
          </a:prstGeom>
        </p:spPr>
      </p:pic>
      <p:pic>
        <p:nvPicPr>
          <p:cNvPr id="10" name="그림 5">
            <a:extLst>
              <a:ext uri="{FF2B5EF4-FFF2-40B4-BE49-F238E27FC236}">
                <a16:creationId xmlns:a16="http://schemas.microsoft.com/office/drawing/2014/main" id="{2AEBFB00-7823-F447-8110-69A30DD25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5586" y="6397650"/>
            <a:ext cx="3801576" cy="4040791"/>
          </a:xfrm>
          <a:prstGeom prst="rect">
            <a:avLst/>
          </a:prstGeom>
        </p:spPr>
      </p:pic>
      <p:pic>
        <p:nvPicPr>
          <p:cNvPr id="11" name="그림 11">
            <a:extLst>
              <a:ext uri="{FF2B5EF4-FFF2-40B4-BE49-F238E27FC236}">
                <a16:creationId xmlns:a16="http://schemas.microsoft.com/office/drawing/2014/main" id="{3B97459E-4391-124E-A467-479209A50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1937" y="6397650"/>
            <a:ext cx="3606799" cy="4040790"/>
          </a:xfrm>
          <a:prstGeom prst="rect">
            <a:avLst/>
          </a:prstGeom>
        </p:spPr>
      </p:pic>
      <p:pic>
        <p:nvPicPr>
          <p:cNvPr id="12" name="그림 14">
            <a:extLst>
              <a:ext uri="{FF2B5EF4-FFF2-40B4-BE49-F238E27FC236}">
                <a16:creationId xmlns:a16="http://schemas.microsoft.com/office/drawing/2014/main" id="{6848E4C1-F3FF-384A-AAC2-AE748DDF4B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73" y="6384045"/>
            <a:ext cx="2684565" cy="4068000"/>
          </a:xfrm>
          <a:prstGeom prst="rect">
            <a:avLst/>
          </a:prstGeom>
        </p:spPr>
      </p:pic>
      <p:pic>
        <p:nvPicPr>
          <p:cNvPr id="13" name="그림 223">
            <a:extLst>
              <a:ext uri="{FF2B5EF4-FFF2-40B4-BE49-F238E27FC236}">
                <a16:creationId xmlns:a16="http://schemas.microsoft.com/office/drawing/2014/main" id="{3F2250A8-D9EA-A24C-BD1B-E484189942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491" y="6384045"/>
            <a:ext cx="3023363" cy="4068000"/>
          </a:xfrm>
          <a:prstGeom prst="rect">
            <a:avLst/>
          </a:prstGeom>
        </p:spPr>
      </p:pic>
      <p:pic>
        <p:nvPicPr>
          <p:cNvPr id="14" name="그림 225">
            <a:extLst>
              <a:ext uri="{FF2B5EF4-FFF2-40B4-BE49-F238E27FC236}">
                <a16:creationId xmlns:a16="http://schemas.microsoft.com/office/drawing/2014/main" id="{31973BAF-A3C9-A64F-8914-15E0DA9DF2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406" y="6384045"/>
            <a:ext cx="3014247" cy="40680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5CBAB1B-6057-DB45-B4D7-96D6290B549D}"/>
              </a:ext>
            </a:extLst>
          </p:cNvPr>
          <p:cNvCxnSpPr>
            <a:cxnSpLocks/>
          </p:cNvCxnSpPr>
          <p:nvPr/>
        </p:nvCxnSpPr>
        <p:spPr>
          <a:xfrm flipH="1">
            <a:off x="12192944" y="4361397"/>
            <a:ext cx="1" cy="8280000"/>
          </a:xfrm>
          <a:prstGeom prst="line">
            <a:avLst/>
          </a:prstGeom>
          <a:noFill/>
          <a:ln w="76200" cap="flat">
            <a:solidFill>
              <a:schemeClr val="bg2">
                <a:lumMod val="75000"/>
              </a:schemeClr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Rectangle">
            <a:extLst>
              <a:ext uri="{FF2B5EF4-FFF2-40B4-BE49-F238E27FC236}">
                <a16:creationId xmlns:a16="http://schemas.microsoft.com/office/drawing/2014/main" id="{923DE9ED-6EEF-944A-A502-7412FDEFC241}"/>
              </a:ext>
            </a:extLst>
          </p:cNvPr>
          <p:cNvSpPr/>
          <p:nvPr/>
        </p:nvSpPr>
        <p:spPr>
          <a:xfrm>
            <a:off x="739235" y="7539332"/>
            <a:ext cx="11027417" cy="656590"/>
          </a:xfrm>
          <a:prstGeom prst="rect">
            <a:avLst/>
          </a:prstGeom>
          <a:ln w="28575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pPr>
            <a:endParaRPr/>
          </a:p>
        </p:txBody>
      </p:sp>
      <p:sp>
        <p:nvSpPr>
          <p:cNvPr id="17" name="Rectangle">
            <a:extLst>
              <a:ext uri="{FF2B5EF4-FFF2-40B4-BE49-F238E27FC236}">
                <a16:creationId xmlns:a16="http://schemas.microsoft.com/office/drawing/2014/main" id="{24B74934-1E9C-E24E-8BC4-4097D7D7C4D3}"/>
              </a:ext>
            </a:extLst>
          </p:cNvPr>
          <p:cNvSpPr/>
          <p:nvPr/>
        </p:nvSpPr>
        <p:spPr>
          <a:xfrm>
            <a:off x="12654219" y="7333972"/>
            <a:ext cx="9057917" cy="656590"/>
          </a:xfrm>
          <a:prstGeom prst="rect">
            <a:avLst/>
          </a:prstGeom>
          <a:ln w="28575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852936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F950C-27B4-7E43-A6FA-96E2BCA60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E73813-6257-4B43-958A-7FBBBE69D1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KR" dirty="0"/>
              <a:t>Team Introduction</a:t>
            </a:r>
          </a:p>
        </p:txBody>
      </p:sp>
      <p:pic>
        <p:nvPicPr>
          <p:cNvPr id="4" name="그림 14">
            <a:extLst>
              <a:ext uri="{FF2B5EF4-FFF2-40B4-BE49-F238E27FC236}">
                <a16:creationId xmlns:a16="http://schemas.microsoft.com/office/drawing/2014/main" id="{A3290BA7-990E-2445-B8AD-7F205B48C2FC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9023" y="3641333"/>
            <a:ext cx="4680000" cy="4320000"/>
          </a:xfrm>
          <a:prstGeom prst="rect">
            <a:avLst/>
          </a:prstGeom>
        </p:spPr>
      </p:pic>
      <p:pic>
        <p:nvPicPr>
          <p:cNvPr id="5" name="그림 18">
            <a:extLst>
              <a:ext uri="{FF2B5EF4-FFF2-40B4-BE49-F238E27FC236}">
                <a16:creationId xmlns:a16="http://schemas.microsoft.com/office/drawing/2014/main" id="{8119A413-AD7E-2545-B7AD-3994C21575C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826" y="3641333"/>
            <a:ext cx="4680000" cy="4320000"/>
          </a:xfrm>
          <a:prstGeom prst="rect">
            <a:avLst/>
          </a:prstGeom>
        </p:spPr>
      </p:pic>
      <p:sp>
        <p:nvSpPr>
          <p:cNvPr id="6" name="Google Shape;210;p9">
            <a:extLst>
              <a:ext uri="{FF2B5EF4-FFF2-40B4-BE49-F238E27FC236}">
                <a16:creationId xmlns:a16="http://schemas.microsoft.com/office/drawing/2014/main" id="{DD85140B-B216-484B-B436-0F5577CA89CC}"/>
              </a:ext>
            </a:extLst>
          </p:cNvPr>
          <p:cNvSpPr txBox="1"/>
          <p:nvPr/>
        </p:nvSpPr>
        <p:spPr>
          <a:xfrm>
            <a:off x="5012537" y="11707826"/>
            <a:ext cx="14358926" cy="71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ko-KR" altLang="en-US" sz="4000" b="1" i="1" u="none" strike="noStrike" cap="none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프로젝트 기간</a:t>
            </a:r>
            <a:r>
              <a:rPr lang="en-US" altLang="ko-KR" sz="4000" b="1" i="1" u="none" strike="noStrike" cap="none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: 2021</a:t>
            </a:r>
            <a:r>
              <a:rPr lang="ko-KR" altLang="en-US" sz="4000" b="1" i="1" u="none" strike="noStrike" cap="none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년 </a:t>
            </a:r>
            <a:r>
              <a:rPr lang="en-US" altLang="ko-KR" sz="4000" b="1" i="1" u="none" strike="noStrike" cap="none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7</a:t>
            </a:r>
            <a:r>
              <a:rPr lang="ko-KR" altLang="en-US" sz="4000" b="1" i="1" u="none" strike="noStrike" cap="none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월 </a:t>
            </a:r>
            <a:r>
              <a:rPr lang="en-US" altLang="ko-KR" sz="4000" b="1" i="1" u="none" strike="noStrike" cap="none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24</a:t>
            </a:r>
            <a:r>
              <a:rPr lang="ko-KR" altLang="en-US" sz="4000" b="1" i="1" u="none" strike="noStrike" cap="none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일 </a:t>
            </a:r>
            <a:r>
              <a:rPr lang="en-US" altLang="ko-KR" sz="4000" b="1" i="1" u="none" strike="noStrike" cap="none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– 2021</a:t>
            </a:r>
            <a:r>
              <a:rPr lang="ko-KR" altLang="en-US" sz="4000" b="1" i="1" u="none" strike="noStrike" cap="none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년 </a:t>
            </a:r>
            <a:r>
              <a:rPr lang="en-US" altLang="ko-KR" sz="4000" b="1" i="1" u="none" strike="noStrike" cap="none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8</a:t>
            </a:r>
            <a:r>
              <a:rPr lang="ko-KR" altLang="en-US" sz="4000" b="1" i="1" u="none" strike="noStrike" cap="none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월</a:t>
            </a:r>
            <a:r>
              <a:rPr lang="en-US" altLang="ko-KR" sz="4000" b="1" i="1" dirty="0"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 3</a:t>
            </a:r>
            <a:r>
              <a:rPr lang="ko-KR" altLang="en-US" sz="4000" b="1" i="1" dirty="0"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일 </a:t>
            </a:r>
            <a:r>
              <a:rPr lang="en-US" altLang="ko-KR" sz="4000" b="1" i="1" dirty="0"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(11</a:t>
            </a:r>
            <a:r>
              <a:rPr lang="ko-KR" altLang="en-US" sz="4000" b="1" i="1" dirty="0"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일</a:t>
            </a:r>
            <a:r>
              <a:rPr lang="en-US" altLang="ko-KR" sz="4000" b="1" i="1" dirty="0"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)</a:t>
            </a:r>
            <a:r>
              <a:rPr lang="en-US" altLang="ko-KR" sz="4000" b="1" i="1" u="none" strike="noStrike" cap="none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 </a:t>
            </a:r>
            <a:endParaRPr sz="1100" b="0" i="0" u="none" strike="noStrike" cap="none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Arial"/>
              <a:sym typeface="Arial"/>
            </a:endParaRPr>
          </a:p>
        </p:txBody>
      </p:sp>
      <p:pic>
        <p:nvPicPr>
          <p:cNvPr id="7" name="그림 3">
            <a:extLst>
              <a:ext uri="{FF2B5EF4-FFF2-40B4-BE49-F238E27FC236}">
                <a16:creationId xmlns:a16="http://schemas.microsoft.com/office/drawing/2014/main" id="{D274A8BF-7DDC-B347-8D58-EEAAD4066B81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4219" y="3641333"/>
            <a:ext cx="4680000" cy="432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8152A3-F6D1-1248-98A9-B8D813EB11C4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29" y="3641333"/>
            <a:ext cx="4680000" cy="432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364EE9-9BAA-4843-89DE-1189982CFCB0}"/>
              </a:ext>
            </a:extLst>
          </p:cNvPr>
          <p:cNvSpPr txBox="1"/>
          <p:nvPr/>
        </p:nvSpPr>
        <p:spPr>
          <a:xfrm>
            <a:off x="2263577" y="7916072"/>
            <a:ext cx="1550103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ko-KR" altLang="en-US" sz="4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윤요섭</a:t>
            </a:r>
            <a:endParaRPr kumimoji="0" lang="en-KR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sym typeface="Graphik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5071D1-FBD0-D94B-9EA9-AC93995AFE7E}"/>
              </a:ext>
            </a:extLst>
          </p:cNvPr>
          <p:cNvSpPr txBox="1"/>
          <p:nvPr/>
        </p:nvSpPr>
        <p:spPr>
          <a:xfrm>
            <a:off x="8378774" y="7916072"/>
            <a:ext cx="1550103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김수빈</a:t>
            </a:r>
            <a:endParaRPr kumimoji="0" lang="en-KR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sym typeface="Graphik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EE6CA6-9FB6-CF41-A2E7-C44DB8332F02}"/>
              </a:ext>
            </a:extLst>
          </p:cNvPr>
          <p:cNvSpPr txBox="1"/>
          <p:nvPr/>
        </p:nvSpPr>
        <p:spPr>
          <a:xfrm>
            <a:off x="14493971" y="7916072"/>
            <a:ext cx="1550103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김선홍</a:t>
            </a:r>
            <a:endParaRPr kumimoji="0" lang="en-KR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sym typeface="Graphik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F237FF-9461-2C4C-9579-D55585552EB6}"/>
              </a:ext>
            </a:extLst>
          </p:cNvPr>
          <p:cNvSpPr txBox="1"/>
          <p:nvPr/>
        </p:nvSpPr>
        <p:spPr>
          <a:xfrm>
            <a:off x="20609167" y="7916072"/>
            <a:ext cx="1550103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kumimoji="0" lang="ko-KR" altLang="en-US" sz="40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Graphik"/>
              </a:rPr>
              <a:t>박정열</a:t>
            </a:r>
            <a:endParaRPr kumimoji="0" lang="en-KR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sym typeface="Graphik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35496A-F38C-9740-BC59-692476BE76EF}"/>
              </a:ext>
            </a:extLst>
          </p:cNvPr>
          <p:cNvSpPr txBox="1"/>
          <p:nvPr/>
        </p:nvSpPr>
        <p:spPr>
          <a:xfrm>
            <a:off x="1294561" y="9337385"/>
            <a:ext cx="3488134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342900" marR="0" indent="-3429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Graphik"/>
              </a:rPr>
              <a:t>데이터 분석</a:t>
            </a:r>
            <a:endParaRPr lang="en-KR" altLang="ko-KR" sz="4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marR="0" indent="-3429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Graphik"/>
              </a:rPr>
              <a:t>데이터 모델링</a:t>
            </a:r>
            <a:endParaRPr kumimoji="0" lang="en-US" altLang="ko-KR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sym typeface="Graphik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47F243-EE8C-E341-A12B-A80969F2398A}"/>
              </a:ext>
            </a:extLst>
          </p:cNvPr>
          <p:cNvSpPr txBox="1"/>
          <p:nvPr/>
        </p:nvSpPr>
        <p:spPr>
          <a:xfrm>
            <a:off x="7570592" y="9306607"/>
            <a:ext cx="3005631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342900" marR="0" indent="-3429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 수집</a:t>
            </a:r>
            <a:endParaRPr lang="en-KR" altLang="ko-KR" sz="4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marR="0" indent="-3429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자료 조사</a:t>
            </a:r>
            <a:endParaRPr lang="en-US" altLang="ko-KR" sz="4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marR="0" indent="-3429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Graphik"/>
              </a:rPr>
              <a:t>시각화</a:t>
            </a:r>
            <a:endParaRPr kumimoji="0" lang="en-US" altLang="ko-KR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sym typeface="Graphik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1BAC3-78DA-4643-AB25-E38E5D8F48DF}"/>
              </a:ext>
            </a:extLst>
          </p:cNvPr>
          <p:cNvSpPr txBox="1"/>
          <p:nvPr/>
        </p:nvSpPr>
        <p:spPr>
          <a:xfrm>
            <a:off x="13364120" y="9337385"/>
            <a:ext cx="3488134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342900" marR="0" indent="-3429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Graphik"/>
              </a:rPr>
              <a:t>데이터 수집</a:t>
            </a:r>
            <a:endParaRPr lang="en-KR" altLang="ko-KR" sz="4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marR="0" indent="-3429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Graphik"/>
              </a:rPr>
              <a:t>데이터 전처리</a:t>
            </a:r>
            <a:endParaRPr kumimoji="0" lang="en-US" altLang="ko-KR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sym typeface="Graphik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670D97-BDE6-EE47-935E-1C6867559166}"/>
              </a:ext>
            </a:extLst>
          </p:cNvPr>
          <p:cNvSpPr txBox="1"/>
          <p:nvPr/>
        </p:nvSpPr>
        <p:spPr>
          <a:xfrm>
            <a:off x="19640151" y="9337385"/>
            <a:ext cx="3488134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342900" marR="0" indent="-3429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Graphik"/>
              </a:rPr>
              <a:t>데이터 전처리</a:t>
            </a:r>
            <a:endParaRPr lang="en-KR" altLang="ko-KR" sz="4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marR="0" indent="-3429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Graphik"/>
              </a:rPr>
              <a:t>데이터 모델링</a:t>
            </a:r>
            <a:endParaRPr kumimoji="0" lang="en-US" altLang="ko-KR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sym typeface="Graphik"/>
            </a:endParaRPr>
          </a:p>
        </p:txBody>
      </p:sp>
      <p:pic>
        <p:nvPicPr>
          <p:cNvPr id="17" name="Picture 16" descr="A picture containing seat&#10;&#10;Description automatically generated">
            <a:extLst>
              <a:ext uri="{FF2B5EF4-FFF2-40B4-BE49-F238E27FC236}">
                <a16:creationId xmlns:a16="http://schemas.microsoft.com/office/drawing/2014/main" id="{ACA823F2-D61B-214A-8197-136209ACB0E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64" r="27581"/>
          <a:stretch/>
        </p:blipFill>
        <p:spPr>
          <a:xfrm rot="2258270">
            <a:off x="4017348" y="2709957"/>
            <a:ext cx="1990375" cy="18627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90E6D14-6F63-E748-90D1-5CCB59F459D3}"/>
              </a:ext>
            </a:extLst>
          </p:cNvPr>
          <p:cNvSpPr txBox="1"/>
          <p:nvPr/>
        </p:nvSpPr>
        <p:spPr>
          <a:xfrm>
            <a:off x="4986887" y="3178042"/>
            <a:ext cx="461666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長</a:t>
            </a:r>
            <a:endParaRPr kumimoji="0" lang="en-KR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</p:spTree>
    <p:extLst>
      <p:ext uri="{BB962C8B-B14F-4D97-AF65-F5344CB8AC3E}">
        <p14:creationId xmlns:p14="http://schemas.microsoft.com/office/powerpoint/2010/main" val="186403037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6D29B-1684-214E-90D4-9E27F220F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40527B-E704-7D4B-A8F7-363CE07209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KR" dirty="0"/>
              <a:t>1</a:t>
            </a:r>
            <a:r>
              <a:rPr lang="ko-KR" altLang="en-US" dirty="0"/>
              <a:t>차 표본 테스트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9714EA-F7FA-6E47-9307-1BE40010174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ko-KR" altLang="en-US" dirty="0"/>
              <a:t>표본 테스트 진행</a:t>
            </a:r>
            <a:r>
              <a:rPr lang="en-US" altLang="ko-KR" dirty="0"/>
              <a:t>(2010</a:t>
            </a:r>
            <a:r>
              <a:rPr lang="ko-KR" altLang="en-US" dirty="0"/>
              <a:t>년</a:t>
            </a:r>
            <a:r>
              <a:rPr lang="en-US" altLang="ko-KR" dirty="0"/>
              <a:t>-2020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  <a:endParaRPr lang="en-KR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44ABCE0-DD28-F546-9510-B19C60CCA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63" y="4947608"/>
            <a:ext cx="22142673" cy="594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C7FB1D-341F-0649-95BE-C738EDA27EC4}"/>
              </a:ext>
            </a:extLst>
          </p:cNvPr>
          <p:cNvSpPr txBox="1"/>
          <p:nvPr/>
        </p:nvSpPr>
        <p:spPr>
          <a:xfrm>
            <a:off x="710659" y="3558003"/>
            <a:ext cx="23841908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ko-KR" altLang="en-US" sz="3000" b="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세 가지 검정을 통과한 데이터</a:t>
            </a:r>
            <a:endParaRPr lang="en-US" altLang="ko-KR" sz="3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EF08DE-037C-384B-B364-348A44BF1875}"/>
              </a:ext>
            </a:extLst>
          </p:cNvPr>
          <p:cNvSpPr txBox="1"/>
          <p:nvPr/>
        </p:nvSpPr>
        <p:spPr>
          <a:xfrm>
            <a:off x="739235" y="11712956"/>
            <a:ext cx="2384190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ko-KR" altLang="en-US" sz="3600" b="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강동구의 </a:t>
            </a:r>
            <a:r>
              <a:rPr lang="en-US" altLang="ko-KR" sz="3600" b="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2016</a:t>
            </a:r>
            <a:r>
              <a:rPr lang="ko-KR" altLang="en-US" sz="3600" b="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년 </a:t>
            </a:r>
            <a:r>
              <a:rPr lang="en-US" altLang="ko-KR" sz="3600" b="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6</a:t>
            </a:r>
            <a:r>
              <a:rPr lang="ko-KR" altLang="en-US" sz="3600" b="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월 </a:t>
            </a:r>
            <a:r>
              <a:rPr lang="en-US" altLang="ko-KR" sz="3600" b="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- 10</a:t>
            </a:r>
            <a:r>
              <a:rPr lang="ko-KR" altLang="en-US" sz="3600" b="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월 데이터를 첫 번째 표본으로 선정 후 테스트 진행</a:t>
            </a:r>
            <a:endParaRPr lang="en-US" altLang="ko-KR" sz="3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155049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6D29B-1684-214E-90D4-9E27F220F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40527B-E704-7D4B-A8F7-363CE07209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KR" altLang="ko-KR" dirty="0"/>
              <a:t>2016</a:t>
            </a:r>
            <a:r>
              <a:rPr lang="ko-KR" altLang="en-US" dirty="0"/>
              <a:t>년 강동구 표본 테스트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9714EA-F7FA-6E47-9307-1BE40010174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ko-KR" altLang="en-US" dirty="0"/>
              <a:t>강동구 </a:t>
            </a:r>
            <a:r>
              <a:rPr lang="ko-KR" altLang="en-US" dirty="0" err="1"/>
              <a:t>시계열</a:t>
            </a:r>
            <a:r>
              <a:rPr lang="ko-KR" altLang="en-US" dirty="0"/>
              <a:t> 시각화</a:t>
            </a:r>
            <a:r>
              <a:rPr lang="en-US" altLang="ko-KR" dirty="0"/>
              <a:t>(2016.06.01-2016.10.31)</a:t>
            </a:r>
            <a:endParaRPr lang="en-KR" dirty="0"/>
          </a:p>
        </p:txBody>
      </p:sp>
      <p:pic>
        <p:nvPicPr>
          <p:cNvPr id="9" name="그림 10">
            <a:extLst>
              <a:ext uri="{FF2B5EF4-FFF2-40B4-BE49-F238E27FC236}">
                <a16:creationId xmlns:a16="http://schemas.microsoft.com/office/drawing/2014/main" id="{7D8BF2B8-AFA2-CF44-9E17-07017B1B1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833" y="4344001"/>
            <a:ext cx="7105572" cy="7860440"/>
          </a:xfrm>
          <a:prstGeom prst="rect">
            <a:avLst/>
          </a:prstGeom>
        </p:spPr>
      </p:pic>
      <p:pic>
        <p:nvPicPr>
          <p:cNvPr id="10" name="그림 12">
            <a:extLst>
              <a:ext uri="{FF2B5EF4-FFF2-40B4-BE49-F238E27FC236}">
                <a16:creationId xmlns:a16="http://schemas.microsoft.com/office/drawing/2014/main" id="{FEBB455B-FBF1-904B-B5DA-91805EA36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343" y="4440950"/>
            <a:ext cx="7536942" cy="35334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F1F67B-CA09-8641-BD77-482E710D77E4}"/>
              </a:ext>
            </a:extLst>
          </p:cNvPr>
          <p:cNvSpPr txBox="1"/>
          <p:nvPr/>
        </p:nvSpPr>
        <p:spPr>
          <a:xfrm>
            <a:off x="11949133" y="4013840"/>
            <a:ext cx="168421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&lt;ACF&gt;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ko-KR" altLang="en-US" b="1" dirty="0">
              <a:solidFill>
                <a:srgbClr val="0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E2D978-892C-C84A-9120-A59A65C094C2}"/>
              </a:ext>
            </a:extLst>
          </p:cNvPr>
          <p:cNvSpPr txBox="1"/>
          <p:nvPr/>
        </p:nvSpPr>
        <p:spPr>
          <a:xfrm>
            <a:off x="18794063" y="4013840"/>
            <a:ext cx="394630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&lt;</a:t>
            </a:r>
            <a:r>
              <a:rPr lang="en-US" altLang="ko-KR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Seosonal_Decompose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&gt;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ko-KR" altLang="en-US" b="1" dirty="0">
              <a:solidFill>
                <a:srgbClr val="0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554507C6-0301-5345-952C-49BBB1FF68CF}"/>
              </a:ext>
            </a:extLst>
          </p:cNvPr>
          <p:cNvSpPr/>
          <p:nvPr/>
        </p:nvSpPr>
        <p:spPr>
          <a:xfrm>
            <a:off x="16705371" y="7800392"/>
            <a:ext cx="7263145" cy="1507853"/>
          </a:xfrm>
          <a:prstGeom prst="rect">
            <a:avLst/>
          </a:prstGeom>
          <a:ln w="28575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pPr>
            <a:endParaRPr/>
          </a:p>
        </p:txBody>
      </p:sp>
      <p:pic>
        <p:nvPicPr>
          <p:cNvPr id="14" name="그림 5">
            <a:extLst>
              <a:ext uri="{FF2B5EF4-FFF2-40B4-BE49-F238E27FC236}">
                <a16:creationId xmlns:a16="http://schemas.microsoft.com/office/drawing/2014/main" id="{92E4E577-E697-B443-AF7C-8E3C668715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8"/>
          <a:stretch/>
        </p:blipFill>
        <p:spPr>
          <a:xfrm>
            <a:off x="8813039" y="8401556"/>
            <a:ext cx="7322246" cy="32887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F33268B-4FA9-6647-ACCF-782C014D2125}"/>
              </a:ext>
            </a:extLst>
          </p:cNvPr>
          <p:cNvSpPr txBox="1"/>
          <p:nvPr/>
        </p:nvSpPr>
        <p:spPr>
          <a:xfrm>
            <a:off x="12001249" y="7956178"/>
            <a:ext cx="168421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&lt;PACF&gt;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ko-KR" altLang="en-US" b="1" dirty="0">
              <a:solidFill>
                <a:srgbClr val="0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384892-15A0-DF4C-85AD-A298C8F6D7B2}"/>
              </a:ext>
            </a:extLst>
          </p:cNvPr>
          <p:cNvSpPr txBox="1"/>
          <p:nvPr/>
        </p:nvSpPr>
        <p:spPr>
          <a:xfrm>
            <a:off x="3914390" y="4099240"/>
            <a:ext cx="168421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&lt;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추세선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&gt;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ko-KR" altLang="en-US" b="1" dirty="0">
              <a:solidFill>
                <a:srgbClr val="0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282A7D1D-F6F9-0044-8877-C920592CB2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48" y="4571618"/>
            <a:ext cx="8146301" cy="71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4941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6D29B-1684-214E-90D4-9E27F220F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40527B-E704-7D4B-A8F7-363CE07209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KR" altLang="ko-KR" dirty="0"/>
              <a:t>2016</a:t>
            </a:r>
            <a:r>
              <a:rPr lang="ko-KR" altLang="en-US" dirty="0"/>
              <a:t>년 강동구 표본 테스트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9714EA-F7FA-6E47-9307-1BE40010174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ARIMA(2016.06.01-2016.10.31)</a:t>
            </a:r>
            <a:endParaRPr lang="en-KR" dirty="0"/>
          </a:p>
        </p:txBody>
      </p:sp>
      <p:pic>
        <p:nvPicPr>
          <p:cNvPr id="19" name="그림 5">
            <a:extLst>
              <a:ext uri="{FF2B5EF4-FFF2-40B4-BE49-F238E27FC236}">
                <a16:creationId xmlns:a16="http://schemas.microsoft.com/office/drawing/2014/main" id="{4175CBAB-1FE9-E243-B90B-F098690E73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6199" y="4621065"/>
            <a:ext cx="9246242" cy="77165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BAE0C6-01C2-4C43-A743-30DC993CE73B}"/>
              </a:ext>
            </a:extLst>
          </p:cNvPr>
          <p:cNvSpPr txBox="1"/>
          <p:nvPr/>
        </p:nvSpPr>
        <p:spPr>
          <a:xfrm>
            <a:off x="15172319" y="3865076"/>
            <a:ext cx="8254002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000" dirty="0">
                <a:latin typeface="NanumGothic" panose="020D0604000000000000" pitchFamily="34" charset="-127"/>
                <a:ea typeface="NanumGothic" panose="020D0604000000000000" pitchFamily="34" charset="-127"/>
              </a:rPr>
              <a:t>&lt;2016</a:t>
            </a:r>
            <a:r>
              <a:rPr lang="ko-KR" altLang="en-US" sz="3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년 </a:t>
            </a:r>
            <a:r>
              <a:rPr lang="en-US" altLang="ko-KR" sz="3000" dirty="0">
                <a:latin typeface="NanumGothic" panose="020D0604000000000000" pitchFamily="34" charset="-127"/>
                <a:ea typeface="NanumGothic" panose="020D0604000000000000" pitchFamily="34" charset="-127"/>
              </a:rPr>
              <a:t>10</a:t>
            </a:r>
            <a:r>
              <a:rPr lang="ko-KR" altLang="en-US" sz="3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월 </a:t>
            </a:r>
            <a:r>
              <a:rPr kumimoji="0" lang="ko-KR" alt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Graphik"/>
              </a:rPr>
              <a:t>마지막 일주일 테스트 결과</a:t>
            </a:r>
            <a:r>
              <a:rPr kumimoji="0" lang="en-US" altLang="ko-K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Graphik"/>
              </a:rPr>
              <a:t>&gt;</a:t>
            </a:r>
            <a:endParaRPr kumimoji="0" lang="ko-KR" alt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sym typeface="Graphik"/>
            </a:endParaRPr>
          </a:p>
        </p:txBody>
      </p:sp>
      <p:sp>
        <p:nvSpPr>
          <p:cNvPr id="9" name="화살표: 오른쪽 32">
            <a:extLst>
              <a:ext uri="{FF2B5EF4-FFF2-40B4-BE49-F238E27FC236}">
                <a16:creationId xmlns:a16="http://schemas.microsoft.com/office/drawing/2014/main" id="{BFAEC0CD-B3AE-F144-BF10-A6C1D4327A29}"/>
              </a:ext>
            </a:extLst>
          </p:cNvPr>
          <p:cNvSpPr/>
          <p:nvPr/>
        </p:nvSpPr>
        <p:spPr>
          <a:xfrm>
            <a:off x="12620596" y="7759333"/>
            <a:ext cx="1260000" cy="1440000"/>
          </a:xfrm>
          <a:prstGeom prst="rightArrow">
            <a:avLst/>
          </a:prstGeom>
          <a:gradFill>
            <a:gsLst>
              <a:gs pos="0">
                <a:srgbClr val="024405">
                  <a:alpha val="70000"/>
                </a:srgbClr>
              </a:gs>
              <a:gs pos="100000">
                <a:srgbClr val="4F9750">
                  <a:alpha val="80000"/>
                </a:srgbClr>
              </a:gs>
            </a:gsLst>
            <a:lin ang="3900000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-Medium"/>
              <a:ea typeface="Graphik-Medium"/>
              <a:cs typeface="Graphik-Medium"/>
              <a:sym typeface="Graphik Medium"/>
            </a:endParaRPr>
          </a:p>
        </p:txBody>
      </p:sp>
      <p:sp>
        <p:nvSpPr>
          <p:cNvPr id="11" name="Google Shape;103;p27">
            <a:extLst>
              <a:ext uri="{FF2B5EF4-FFF2-40B4-BE49-F238E27FC236}">
                <a16:creationId xmlns:a16="http://schemas.microsoft.com/office/drawing/2014/main" id="{EEBE8475-889E-0D4A-852B-B1415563FEE0}"/>
              </a:ext>
            </a:extLst>
          </p:cNvPr>
          <p:cNvSpPr txBox="1"/>
          <p:nvPr/>
        </p:nvSpPr>
        <p:spPr>
          <a:xfrm>
            <a:off x="17727150" y="2352916"/>
            <a:ext cx="5942790" cy="11079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0" lvl="0" indent="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		</a:t>
            </a:r>
            <a:r>
              <a:rPr lang="en-US" sz="3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실제값</a:t>
            </a:r>
            <a:endParaRPr sz="3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286000" lvl="0" indent="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		</a:t>
            </a:r>
            <a:r>
              <a:rPr lang="en-US" sz="3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예측값</a:t>
            </a:r>
            <a:endParaRPr sz="3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" name="Google Shape;104;p27">
            <a:extLst>
              <a:ext uri="{FF2B5EF4-FFF2-40B4-BE49-F238E27FC236}">
                <a16:creationId xmlns:a16="http://schemas.microsoft.com/office/drawing/2014/main" id="{DEA0BC4E-3181-524E-BF43-B0D0AB768407}"/>
              </a:ext>
            </a:extLst>
          </p:cNvPr>
          <p:cNvSpPr/>
          <p:nvPr/>
        </p:nvSpPr>
        <p:spPr>
          <a:xfrm rot="10800000" flipH="1">
            <a:off x="19823236" y="2500932"/>
            <a:ext cx="899497" cy="341032"/>
          </a:xfrm>
          <a:prstGeom prst="rect">
            <a:avLst/>
          </a:prstGeom>
          <a:solidFill>
            <a:srgbClr val="327AA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104;p27">
            <a:extLst>
              <a:ext uri="{FF2B5EF4-FFF2-40B4-BE49-F238E27FC236}">
                <a16:creationId xmlns:a16="http://schemas.microsoft.com/office/drawing/2014/main" id="{598FDF0E-062B-D646-A5BB-E4F2707B200F}"/>
              </a:ext>
            </a:extLst>
          </p:cNvPr>
          <p:cNvSpPr/>
          <p:nvPr/>
        </p:nvSpPr>
        <p:spPr>
          <a:xfrm rot="10800000" flipH="1">
            <a:off x="19823235" y="2970628"/>
            <a:ext cx="899497" cy="341032"/>
          </a:xfrm>
          <a:prstGeom prst="rect">
            <a:avLst/>
          </a:prstGeom>
          <a:solidFill>
            <a:srgbClr val="E07D4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AFD03EC-11D4-4A45-95B2-0ADA847FE12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993" y="4237601"/>
            <a:ext cx="10260000" cy="810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6616B5-9F7D-A44A-9FA0-F0A09A993C2B}"/>
              </a:ext>
            </a:extLst>
          </p:cNvPr>
          <p:cNvSpPr txBox="1"/>
          <p:nvPr/>
        </p:nvSpPr>
        <p:spPr>
          <a:xfrm>
            <a:off x="739235" y="3075699"/>
            <a:ext cx="638957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dirty="0"/>
              <a:t>Auto-regressive Integrated Moving Average</a:t>
            </a:r>
            <a:endParaRPr kumimoji="0" lang="en-K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</p:spTree>
    <p:extLst>
      <p:ext uri="{BB962C8B-B14F-4D97-AF65-F5344CB8AC3E}">
        <p14:creationId xmlns:p14="http://schemas.microsoft.com/office/powerpoint/2010/main" val="133160004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6D29B-1684-214E-90D4-9E27F220F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40527B-E704-7D4B-A8F7-363CE07209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KR" altLang="ko-KR" dirty="0"/>
              <a:t>2016</a:t>
            </a:r>
            <a:r>
              <a:rPr lang="ko-KR" altLang="en-US" dirty="0"/>
              <a:t>년 강동구 표본 테스트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9714EA-F7FA-6E47-9307-1BE40010174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err="1"/>
              <a:t>FBProphet</a:t>
            </a:r>
            <a:r>
              <a:rPr lang="en-US" altLang="ko-KR" dirty="0"/>
              <a:t>(2016.06.01-2016.10.31)</a:t>
            </a:r>
            <a:endParaRPr lang="en-KR" dirty="0"/>
          </a:p>
        </p:txBody>
      </p:sp>
      <p:pic>
        <p:nvPicPr>
          <p:cNvPr id="19" name="그림 2">
            <a:extLst>
              <a:ext uri="{FF2B5EF4-FFF2-40B4-BE49-F238E27FC236}">
                <a16:creationId xmlns:a16="http://schemas.microsoft.com/office/drawing/2014/main" id="{45F69CA2-1698-9547-8BBA-A758E65E5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00" y="4268171"/>
            <a:ext cx="11239600" cy="812054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A0F0917-77CE-E94E-B34D-2F91D5014535}"/>
              </a:ext>
            </a:extLst>
          </p:cNvPr>
          <p:cNvGrpSpPr/>
          <p:nvPr/>
        </p:nvGrpSpPr>
        <p:grpSpPr>
          <a:xfrm>
            <a:off x="15124368" y="3067575"/>
            <a:ext cx="7749374" cy="9719323"/>
            <a:chOff x="15124368" y="3067575"/>
            <a:chExt cx="7749374" cy="971932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57E13D-D3ED-8547-94F3-D1BC4198E838}"/>
                </a:ext>
              </a:extLst>
            </p:cNvPr>
            <p:cNvSpPr txBox="1"/>
            <p:nvPr/>
          </p:nvSpPr>
          <p:spPr>
            <a:xfrm>
              <a:off x="15124368" y="3067575"/>
              <a:ext cx="7749374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&lt;2016</a:t>
              </a:r>
              <a:r>
                <a:rPr lang="ko-KR" altLang="en-US" sz="30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년 </a:t>
              </a:r>
              <a:r>
                <a:rPr lang="en-US" altLang="ko-KR" sz="30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10</a:t>
              </a:r>
              <a:r>
                <a:rPr lang="ko-KR" altLang="en-US" sz="30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월 </a:t>
              </a:r>
              <a:r>
                <a:rPr kumimoji="0" lang="ko-KR" altLang="en-US" sz="3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NanumGothic" panose="020D0604000000000000" pitchFamily="34" charset="-127"/>
                  <a:ea typeface="NanumGothic" panose="020D0604000000000000" pitchFamily="34" charset="-127"/>
                  <a:sym typeface="Graphik"/>
                </a:rPr>
                <a:t>마지막 일주일 테스트 결과</a:t>
              </a:r>
              <a:r>
                <a:rPr kumimoji="0" lang="en-US" altLang="ko-KR" sz="3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NanumGothic" panose="020D0604000000000000" pitchFamily="34" charset="-127"/>
                  <a:ea typeface="NanumGothic" panose="020D0604000000000000" pitchFamily="34" charset="-127"/>
                  <a:sym typeface="Graphik"/>
                </a:rPr>
                <a:t>&gt;</a:t>
              </a:r>
              <a:endParaRPr kumimoji="0" lang="ko-KR" alt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Graphik"/>
              </a:endParaRPr>
            </a:p>
          </p:txBody>
        </p:sp>
        <p:pic>
          <p:nvPicPr>
            <p:cNvPr id="20" name="그림 9">
              <a:extLst>
                <a:ext uri="{FF2B5EF4-FFF2-40B4-BE49-F238E27FC236}">
                  <a16:creationId xmlns:a16="http://schemas.microsoft.com/office/drawing/2014/main" id="{5A13D2EB-3453-9C44-AE63-0E5A42C6E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794" y="3979741"/>
              <a:ext cx="6382523" cy="6193456"/>
            </a:xfrm>
            <a:prstGeom prst="rect">
              <a:avLst/>
            </a:prstGeom>
          </p:spPr>
        </p:pic>
        <p:pic>
          <p:nvPicPr>
            <p:cNvPr id="21" name="그림 11">
              <a:extLst>
                <a:ext uri="{FF2B5EF4-FFF2-40B4-BE49-F238E27FC236}">
                  <a16:creationId xmlns:a16="http://schemas.microsoft.com/office/drawing/2014/main" id="{064F9B6A-7A61-1640-8812-715EE113A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83046" y="10521106"/>
              <a:ext cx="5632018" cy="2265792"/>
            </a:xfrm>
            <a:prstGeom prst="rect">
              <a:avLst/>
            </a:prstGeom>
          </p:spPr>
        </p:pic>
      </p:grpSp>
      <p:sp>
        <p:nvSpPr>
          <p:cNvPr id="22" name="화살표: 오른쪽 32">
            <a:extLst>
              <a:ext uri="{FF2B5EF4-FFF2-40B4-BE49-F238E27FC236}">
                <a16:creationId xmlns:a16="http://schemas.microsoft.com/office/drawing/2014/main" id="{1FFCA74C-0A5E-BA4F-82F1-E3BD2BD39FDF}"/>
              </a:ext>
            </a:extLst>
          </p:cNvPr>
          <p:cNvSpPr/>
          <p:nvPr/>
        </p:nvSpPr>
        <p:spPr>
          <a:xfrm>
            <a:off x="13028184" y="7194686"/>
            <a:ext cx="1260000" cy="1440000"/>
          </a:xfrm>
          <a:prstGeom prst="rightArrow">
            <a:avLst/>
          </a:prstGeom>
          <a:gradFill>
            <a:gsLst>
              <a:gs pos="0">
                <a:srgbClr val="024405">
                  <a:alpha val="70000"/>
                </a:srgbClr>
              </a:gs>
              <a:gs pos="100000">
                <a:srgbClr val="4F9750">
                  <a:alpha val="80000"/>
                </a:srgbClr>
              </a:gs>
            </a:gsLst>
            <a:lin ang="3900000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-Medium"/>
              <a:ea typeface="Graphik-Medium"/>
              <a:cs typeface="Graphik-Medium"/>
              <a:sym typeface="Graphik Medium"/>
            </a:endParaRPr>
          </a:p>
        </p:txBody>
      </p:sp>
    </p:spTree>
    <p:extLst>
      <p:ext uri="{BB962C8B-B14F-4D97-AF65-F5344CB8AC3E}">
        <p14:creationId xmlns:p14="http://schemas.microsoft.com/office/powerpoint/2010/main" val="297160994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y, outdoor, city&#10;&#10;Description automatically generated">
            <a:extLst>
              <a:ext uri="{FF2B5EF4-FFF2-40B4-BE49-F238E27FC236}">
                <a16:creationId xmlns:a16="http://schemas.microsoft.com/office/drawing/2014/main" id="{8CF4CDE6-43C3-6C42-AFE6-A3C29FF76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-73592"/>
            <a:ext cx="24384000" cy="14010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">
            <a:extLst>
              <a:ext uri="{FF2B5EF4-FFF2-40B4-BE49-F238E27FC236}">
                <a16:creationId xmlns:a16="http://schemas.microsoft.com/office/drawing/2014/main" id="{FD65E287-CECF-BA4E-9F21-DB1AA057E7EB}"/>
              </a:ext>
            </a:extLst>
          </p:cNvPr>
          <p:cNvSpPr/>
          <p:nvPr/>
        </p:nvSpPr>
        <p:spPr>
          <a:xfrm>
            <a:off x="19050" y="-73592"/>
            <a:ext cx="24384000" cy="14010366"/>
          </a:xfrm>
          <a:prstGeom prst="rect">
            <a:avLst/>
          </a:prstGeom>
          <a:solidFill>
            <a:srgbClr val="004E05">
              <a:alpha val="5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latin typeface="Graphik-Medium"/>
                <a:ea typeface="Graphik-Medium"/>
                <a:cs typeface="Graphik-Medium"/>
                <a:sym typeface="Graphik Medium"/>
              </a:defRPr>
            </a:pPr>
            <a:endParaRPr/>
          </a:p>
        </p:txBody>
      </p:sp>
      <p:sp>
        <p:nvSpPr>
          <p:cNvPr id="10" name="직사각형 1">
            <a:extLst>
              <a:ext uri="{FF2B5EF4-FFF2-40B4-BE49-F238E27FC236}">
                <a16:creationId xmlns:a16="http://schemas.microsoft.com/office/drawing/2014/main" id="{D5CF41C1-3E5F-814A-BA46-4A0F0124438E}"/>
              </a:ext>
            </a:extLst>
          </p:cNvPr>
          <p:cNvSpPr>
            <a:spLocks/>
          </p:cNvSpPr>
          <p:nvPr/>
        </p:nvSpPr>
        <p:spPr>
          <a:xfrm>
            <a:off x="0" y="4231591"/>
            <a:ext cx="24403050" cy="54000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Graphik-Medium"/>
              <a:ea typeface="Graphik-Medium"/>
              <a:cs typeface="Graphik-Medium"/>
              <a:sym typeface="Graphik Medium"/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4591CB41-EDBD-D84E-813C-BD1EFC5FF0E9}"/>
              </a:ext>
            </a:extLst>
          </p:cNvPr>
          <p:cNvSpPr/>
          <p:nvPr/>
        </p:nvSpPr>
        <p:spPr>
          <a:xfrm>
            <a:off x="-48000" y="-123900"/>
            <a:ext cx="24480000" cy="14040000"/>
          </a:xfrm>
          <a:prstGeom prst="frame">
            <a:avLst>
              <a:gd name="adj1" fmla="val 5406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K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-Medium"/>
              <a:ea typeface="Graphik-Medium"/>
              <a:cs typeface="Graphik-Medium"/>
              <a:sym typeface="Graphik Medium"/>
            </a:endParaRP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3147508A-8F78-E74D-9BCD-83F56981A6F8}"/>
              </a:ext>
            </a:extLst>
          </p:cNvPr>
          <p:cNvSpPr txBox="1">
            <a:spLocks/>
          </p:cNvSpPr>
          <p:nvPr/>
        </p:nvSpPr>
        <p:spPr>
          <a:xfrm>
            <a:off x="5833731" y="6060557"/>
            <a:ext cx="12716539" cy="1658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97500"/>
          </a:bodyPr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252" baseline="0"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  <a:uFillTx/>
                <a:latin typeface="+mn-lt"/>
                <a:ea typeface="+mn-ea"/>
                <a:cs typeface="+mn-cs"/>
                <a:sym typeface="Graphik Semi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25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25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25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25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25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25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25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25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raphik Semibold"/>
              </a:defRPr>
            </a:lvl9pPr>
          </a:lstStyle>
          <a:p>
            <a:pPr hangingPunct="1"/>
            <a:r>
              <a:rPr lang="en-US" altLang="ko-KR" sz="9600" b="1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03-2</a:t>
            </a:r>
            <a:r>
              <a:rPr lang="ko-KR" altLang="en-US" sz="9600" b="1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</a:t>
            </a:r>
            <a:r>
              <a:rPr lang="en-US" altLang="ko-KR" sz="9600" b="1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lang="ko-KR" altLang="en-US" sz="9600" b="1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차 표본 테스트</a:t>
            </a:r>
            <a:endParaRPr lang="en-KR" sz="9600" b="1" dirty="0">
              <a:solidFill>
                <a:sysClr val="windowText" lastClr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835934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E27B1-7912-DD46-A3AD-52D47307B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8F0423-CE7F-E443-B906-7317A7611E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KR" dirty="0"/>
              <a:t>2</a:t>
            </a:r>
            <a:r>
              <a:rPr lang="ko-KR" altLang="en-US" dirty="0"/>
              <a:t>차 표본 테스트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9B85C6-9661-7B44-9B83-7677239E86F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KR" dirty="0"/>
              <a:t>ADF </a:t>
            </a:r>
            <a:r>
              <a:rPr lang="ko-KR" altLang="en-US" dirty="0"/>
              <a:t>검정</a:t>
            </a:r>
            <a:endParaRPr lang="en-KR" dirty="0"/>
          </a:p>
        </p:txBody>
      </p:sp>
      <p:pic>
        <p:nvPicPr>
          <p:cNvPr id="5" name="그림 230">
            <a:extLst>
              <a:ext uri="{FF2B5EF4-FFF2-40B4-BE49-F238E27FC236}">
                <a16:creationId xmlns:a16="http://schemas.microsoft.com/office/drawing/2014/main" id="{B3F0F4E2-5572-6943-8C3E-95372AFAB0D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71" y="5086178"/>
            <a:ext cx="4320000" cy="3600000"/>
          </a:xfrm>
          <a:prstGeom prst="rect">
            <a:avLst/>
          </a:prstGeom>
        </p:spPr>
      </p:pic>
      <p:pic>
        <p:nvPicPr>
          <p:cNvPr id="6" name="그림 235">
            <a:extLst>
              <a:ext uri="{FF2B5EF4-FFF2-40B4-BE49-F238E27FC236}">
                <a16:creationId xmlns:a16="http://schemas.microsoft.com/office/drawing/2014/main" id="{A64EECF7-EE09-A746-87DB-EC9760036CA0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663" y="5086178"/>
            <a:ext cx="4320000" cy="3600000"/>
          </a:xfrm>
          <a:prstGeom prst="rect">
            <a:avLst/>
          </a:prstGeom>
        </p:spPr>
      </p:pic>
      <p:pic>
        <p:nvPicPr>
          <p:cNvPr id="7" name="그림 237">
            <a:extLst>
              <a:ext uri="{FF2B5EF4-FFF2-40B4-BE49-F238E27FC236}">
                <a16:creationId xmlns:a16="http://schemas.microsoft.com/office/drawing/2014/main" id="{FF01B23C-F9B2-CA4F-B1F1-BD20FC3E7E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755" y="5086178"/>
            <a:ext cx="4320000" cy="3600000"/>
          </a:xfrm>
          <a:prstGeom prst="rect">
            <a:avLst/>
          </a:prstGeom>
        </p:spPr>
      </p:pic>
      <p:pic>
        <p:nvPicPr>
          <p:cNvPr id="8" name="그림 239">
            <a:extLst>
              <a:ext uri="{FF2B5EF4-FFF2-40B4-BE49-F238E27FC236}">
                <a16:creationId xmlns:a16="http://schemas.microsoft.com/office/drawing/2014/main" id="{372EF4CF-67BC-754C-AA49-0452CCA4A195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4847" y="5086178"/>
            <a:ext cx="4320000" cy="3600000"/>
          </a:xfrm>
          <a:prstGeom prst="rect">
            <a:avLst/>
          </a:prstGeom>
        </p:spPr>
      </p:pic>
      <p:pic>
        <p:nvPicPr>
          <p:cNvPr id="9" name="그림 241">
            <a:extLst>
              <a:ext uri="{FF2B5EF4-FFF2-40B4-BE49-F238E27FC236}">
                <a16:creationId xmlns:a16="http://schemas.microsoft.com/office/drawing/2014/main" id="{1FCE7F27-6C29-9944-9259-C2E9156079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71" y="8874026"/>
            <a:ext cx="4320000" cy="3600000"/>
          </a:xfrm>
          <a:prstGeom prst="rect">
            <a:avLst/>
          </a:prstGeom>
        </p:spPr>
      </p:pic>
      <p:pic>
        <p:nvPicPr>
          <p:cNvPr id="10" name="그림 243">
            <a:extLst>
              <a:ext uri="{FF2B5EF4-FFF2-40B4-BE49-F238E27FC236}">
                <a16:creationId xmlns:a16="http://schemas.microsoft.com/office/drawing/2014/main" id="{3A1D9690-A17E-1D4F-8D2C-27615179A009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663" y="8871916"/>
            <a:ext cx="4320000" cy="3600000"/>
          </a:xfrm>
          <a:prstGeom prst="rect">
            <a:avLst/>
          </a:prstGeom>
        </p:spPr>
      </p:pic>
      <p:pic>
        <p:nvPicPr>
          <p:cNvPr id="11" name="그림 245">
            <a:extLst>
              <a:ext uri="{FF2B5EF4-FFF2-40B4-BE49-F238E27FC236}">
                <a16:creationId xmlns:a16="http://schemas.microsoft.com/office/drawing/2014/main" id="{70751B6D-02FA-3045-BBDA-C0FFF2F57B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755" y="8874026"/>
            <a:ext cx="4320000" cy="3600000"/>
          </a:xfrm>
          <a:prstGeom prst="rect">
            <a:avLst/>
          </a:prstGeom>
        </p:spPr>
      </p:pic>
      <p:pic>
        <p:nvPicPr>
          <p:cNvPr id="12" name="그림 247">
            <a:extLst>
              <a:ext uri="{FF2B5EF4-FFF2-40B4-BE49-F238E27FC236}">
                <a16:creationId xmlns:a16="http://schemas.microsoft.com/office/drawing/2014/main" id="{80F0D17C-D674-E14B-95E5-7DCB456431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4847" y="8874026"/>
            <a:ext cx="4320000" cy="3600000"/>
          </a:xfrm>
          <a:prstGeom prst="rect">
            <a:avLst/>
          </a:prstGeom>
        </p:spPr>
      </p:pic>
      <p:pic>
        <p:nvPicPr>
          <p:cNvPr id="13" name="그림 249">
            <a:extLst>
              <a:ext uri="{FF2B5EF4-FFF2-40B4-BE49-F238E27FC236}">
                <a16:creationId xmlns:a16="http://schemas.microsoft.com/office/drawing/2014/main" id="{CAC9DA1E-DA5A-8D4D-8788-9DB433AE45A6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9940" y="5086178"/>
            <a:ext cx="4320000" cy="3600000"/>
          </a:xfrm>
          <a:prstGeom prst="rect">
            <a:avLst/>
          </a:prstGeom>
        </p:spPr>
      </p:pic>
      <p:sp>
        <p:nvSpPr>
          <p:cNvPr id="15" name="Rectangle">
            <a:extLst>
              <a:ext uri="{FF2B5EF4-FFF2-40B4-BE49-F238E27FC236}">
                <a16:creationId xmlns:a16="http://schemas.microsoft.com/office/drawing/2014/main" id="{829D69F2-79FA-C442-A386-99979026A965}"/>
              </a:ext>
            </a:extLst>
          </p:cNvPr>
          <p:cNvSpPr/>
          <p:nvPr/>
        </p:nvSpPr>
        <p:spPr>
          <a:xfrm>
            <a:off x="14616034" y="5100890"/>
            <a:ext cx="4387248" cy="3514220"/>
          </a:xfrm>
          <a:prstGeom prst="rect">
            <a:avLst/>
          </a:prstGeom>
          <a:ln w="28575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5475CC-C29C-C949-9928-33921167A322}"/>
              </a:ext>
            </a:extLst>
          </p:cNvPr>
          <p:cNvSpPr txBox="1"/>
          <p:nvPr/>
        </p:nvSpPr>
        <p:spPr>
          <a:xfrm>
            <a:off x="849571" y="3394234"/>
            <a:ext cx="8168658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ko-KR" sz="3000" b="1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Null Hypothesis </a:t>
            </a:r>
            <a:r>
              <a:rPr lang="en-US" altLang="ko-KR" sz="3000" b="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 </a:t>
            </a:r>
            <a:r>
              <a:rPr lang="ko-KR" altLang="en-US" sz="3000" b="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시계열이 안정적이지 않다</a:t>
            </a:r>
            <a:r>
              <a:rPr lang="en-US" altLang="ko-KR" sz="3000" b="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algn="l"/>
            <a:endParaRPr lang="en-US" altLang="ko-KR" sz="3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/>
            <a:r>
              <a:rPr lang="en-US" altLang="ko-KR" sz="3000" b="1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Alternative Hypothesis </a:t>
            </a:r>
            <a:r>
              <a:rPr lang="en-US" altLang="ko-KR" sz="3000" b="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 </a:t>
            </a:r>
            <a:r>
              <a:rPr lang="ko-KR" altLang="en-US" sz="3000" b="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시계열이 안정적이다</a:t>
            </a:r>
            <a:r>
              <a:rPr lang="en-US" altLang="ko-KR" sz="3000" b="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ko-KR" altLang="en-US" sz="3000" b="0" dirty="0">
              <a:solidFill>
                <a:srgbClr val="0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7" name="Rectangle">
            <a:extLst>
              <a:ext uri="{FF2B5EF4-FFF2-40B4-BE49-F238E27FC236}">
                <a16:creationId xmlns:a16="http://schemas.microsoft.com/office/drawing/2014/main" id="{29B125EF-2563-BE4C-99C7-5DCF161469D6}"/>
              </a:ext>
            </a:extLst>
          </p:cNvPr>
          <p:cNvSpPr/>
          <p:nvPr/>
        </p:nvSpPr>
        <p:spPr>
          <a:xfrm>
            <a:off x="767731" y="3248856"/>
            <a:ext cx="7609353" cy="889171"/>
          </a:xfrm>
          <a:prstGeom prst="rect">
            <a:avLst/>
          </a:prstGeom>
          <a:ln w="28575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pPr>
            <a:endParaRPr sz="300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F2418C-A478-9E44-A159-0D9023E57474}"/>
              </a:ext>
            </a:extLst>
          </p:cNvPr>
          <p:cNvSpPr txBox="1"/>
          <p:nvPr/>
        </p:nvSpPr>
        <p:spPr>
          <a:xfrm>
            <a:off x="13476978" y="3855899"/>
            <a:ext cx="15781120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ko-KR" altLang="en-US" sz="3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강남구와 동작구는 </a:t>
            </a:r>
            <a:r>
              <a:rPr lang="ko-KR" altLang="en-US" sz="3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귀무가설이</a:t>
            </a:r>
            <a:r>
              <a:rPr lang="ko-KR" altLang="en-US" sz="3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채택되므로</a:t>
            </a:r>
            <a:r>
              <a:rPr lang="en-US" altLang="ko-KR" sz="3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3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표본 후보에서 제외</a:t>
            </a:r>
            <a:endParaRPr lang="ko-KR" altLang="en-US" sz="3000" b="0" dirty="0">
              <a:solidFill>
                <a:srgbClr val="0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0" name="화살표: 오른쪽 32">
            <a:extLst>
              <a:ext uri="{FF2B5EF4-FFF2-40B4-BE49-F238E27FC236}">
                <a16:creationId xmlns:a16="http://schemas.microsoft.com/office/drawing/2014/main" id="{37FE1D94-4AA6-E147-9960-A032ABF9D980}"/>
              </a:ext>
            </a:extLst>
          </p:cNvPr>
          <p:cNvSpPr>
            <a:spLocks noChangeAspect="1"/>
          </p:cNvSpPr>
          <p:nvPr/>
        </p:nvSpPr>
        <p:spPr>
          <a:xfrm>
            <a:off x="10933389" y="3778027"/>
            <a:ext cx="628429" cy="720000"/>
          </a:xfrm>
          <a:prstGeom prst="rightArrow">
            <a:avLst/>
          </a:prstGeom>
          <a:gradFill>
            <a:gsLst>
              <a:gs pos="0">
                <a:srgbClr val="024405">
                  <a:alpha val="70000"/>
                </a:srgbClr>
              </a:gs>
              <a:gs pos="100000">
                <a:srgbClr val="4F9750">
                  <a:alpha val="80000"/>
                </a:srgbClr>
              </a:gs>
            </a:gsLst>
            <a:lin ang="3900000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-Medium"/>
              <a:ea typeface="Graphik-Medium"/>
              <a:cs typeface="Graphik-Medium"/>
              <a:sym typeface="Graphik Medium"/>
            </a:endParaRPr>
          </a:p>
        </p:txBody>
      </p:sp>
      <p:sp>
        <p:nvSpPr>
          <p:cNvPr id="21" name="Rectangle">
            <a:extLst>
              <a:ext uri="{FF2B5EF4-FFF2-40B4-BE49-F238E27FC236}">
                <a16:creationId xmlns:a16="http://schemas.microsoft.com/office/drawing/2014/main" id="{E4D18ACC-D059-1943-A5FE-ECE0AB0882D7}"/>
              </a:ext>
            </a:extLst>
          </p:cNvPr>
          <p:cNvSpPr/>
          <p:nvPr/>
        </p:nvSpPr>
        <p:spPr>
          <a:xfrm>
            <a:off x="891136" y="5115602"/>
            <a:ext cx="4387248" cy="3514220"/>
          </a:xfrm>
          <a:prstGeom prst="rect">
            <a:avLst/>
          </a:prstGeom>
          <a:ln w="28575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36640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E27B1-7912-DD46-A3AD-52D47307B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8F0423-CE7F-E443-B906-7317A7611E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KR" dirty="0"/>
              <a:t>2</a:t>
            </a:r>
            <a:r>
              <a:rPr lang="ko-KR" altLang="en-US" dirty="0"/>
              <a:t>차 표본 테스트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9B85C6-9661-7B44-9B83-7677239E86F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KR" dirty="0"/>
              <a:t>KPSS </a:t>
            </a:r>
            <a:r>
              <a:rPr lang="ko-KR" altLang="en-US" dirty="0"/>
              <a:t>검정</a:t>
            </a:r>
            <a:endParaRPr lang="en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5475CC-C29C-C949-9928-33921167A322}"/>
              </a:ext>
            </a:extLst>
          </p:cNvPr>
          <p:cNvSpPr txBox="1"/>
          <p:nvPr/>
        </p:nvSpPr>
        <p:spPr>
          <a:xfrm>
            <a:off x="849570" y="3394234"/>
            <a:ext cx="8809583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ko-KR" sz="3000" b="1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Null Hypothesis </a:t>
            </a:r>
            <a:r>
              <a:rPr lang="en-US" altLang="ko-KR" sz="3000" b="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 </a:t>
            </a:r>
            <a:r>
              <a:rPr lang="ko-KR" altLang="en-US" sz="3000" b="0" dirty="0" err="1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시계열이</a:t>
            </a:r>
            <a:r>
              <a:rPr lang="ko-KR" altLang="en-US" sz="3000" b="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 안정적이</a:t>
            </a:r>
            <a:r>
              <a:rPr lang="ko-KR" altLang="en-US" sz="3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다</a:t>
            </a:r>
            <a:r>
              <a:rPr lang="en-US" altLang="ko-KR" sz="3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en-US" altLang="ko-KR" sz="3000" b="0" dirty="0">
              <a:solidFill>
                <a:srgbClr val="0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/>
            <a:endParaRPr lang="en-US" altLang="ko-KR" sz="3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/>
            <a:r>
              <a:rPr lang="en-US" altLang="ko-KR" sz="3000" b="1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Alternative Hypothesis </a:t>
            </a:r>
            <a:r>
              <a:rPr lang="en-US" altLang="ko-KR" sz="3000" b="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 </a:t>
            </a:r>
            <a:r>
              <a:rPr lang="ko-KR" altLang="en-US" sz="3000" b="0" dirty="0" err="1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시계열이</a:t>
            </a:r>
            <a:r>
              <a:rPr lang="ko-KR" altLang="en-US" sz="3000" b="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안정적이지 않다</a:t>
            </a:r>
            <a:r>
              <a:rPr lang="en-US" altLang="ko-KR" sz="3000" b="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ko-KR" altLang="en-US" sz="3000" b="0" dirty="0">
              <a:solidFill>
                <a:srgbClr val="0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F2418C-A478-9E44-A159-0D9023E57474}"/>
              </a:ext>
            </a:extLst>
          </p:cNvPr>
          <p:cNvSpPr txBox="1"/>
          <p:nvPr/>
        </p:nvSpPr>
        <p:spPr>
          <a:xfrm>
            <a:off x="15643870" y="3855899"/>
            <a:ext cx="15781120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ko-KR" altLang="en-US" sz="3000" b="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존재하는 자치구 모두 통과</a:t>
            </a:r>
          </a:p>
        </p:txBody>
      </p:sp>
      <p:sp>
        <p:nvSpPr>
          <p:cNvPr id="20" name="화살표: 오른쪽 32">
            <a:extLst>
              <a:ext uri="{FF2B5EF4-FFF2-40B4-BE49-F238E27FC236}">
                <a16:creationId xmlns:a16="http://schemas.microsoft.com/office/drawing/2014/main" id="{37FE1D94-4AA6-E147-9960-A032ABF9D980}"/>
              </a:ext>
            </a:extLst>
          </p:cNvPr>
          <p:cNvSpPr>
            <a:spLocks noChangeAspect="1"/>
          </p:cNvSpPr>
          <p:nvPr/>
        </p:nvSpPr>
        <p:spPr>
          <a:xfrm>
            <a:off x="12337297" y="3778027"/>
            <a:ext cx="628429" cy="720000"/>
          </a:xfrm>
          <a:prstGeom prst="rightArrow">
            <a:avLst/>
          </a:prstGeom>
          <a:gradFill>
            <a:gsLst>
              <a:gs pos="0">
                <a:srgbClr val="024405">
                  <a:alpha val="70000"/>
                </a:srgbClr>
              </a:gs>
              <a:gs pos="100000">
                <a:srgbClr val="4F9750">
                  <a:alpha val="80000"/>
                </a:srgbClr>
              </a:gs>
            </a:gsLst>
            <a:lin ang="3900000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-Medium"/>
              <a:ea typeface="Graphik-Medium"/>
              <a:cs typeface="Graphik-Medium"/>
              <a:sym typeface="Graphik Medium"/>
            </a:endParaRPr>
          </a:p>
        </p:txBody>
      </p:sp>
      <p:pic>
        <p:nvPicPr>
          <p:cNvPr id="22" name="그림 2">
            <a:extLst>
              <a:ext uri="{FF2B5EF4-FFF2-40B4-BE49-F238E27FC236}">
                <a16:creationId xmlns:a16="http://schemas.microsoft.com/office/drawing/2014/main" id="{57EF5293-E11B-2645-A82E-2D81B96E68C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10" y="5414180"/>
            <a:ext cx="5580000" cy="3420000"/>
          </a:xfrm>
          <a:prstGeom prst="rect">
            <a:avLst/>
          </a:prstGeom>
        </p:spPr>
      </p:pic>
      <p:pic>
        <p:nvPicPr>
          <p:cNvPr id="23" name="그림 4">
            <a:extLst>
              <a:ext uri="{FF2B5EF4-FFF2-40B4-BE49-F238E27FC236}">
                <a16:creationId xmlns:a16="http://schemas.microsoft.com/office/drawing/2014/main" id="{7A7F0CC1-3772-174D-906A-1E1351F73FD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186" y="5414180"/>
            <a:ext cx="5580000" cy="3420000"/>
          </a:xfrm>
          <a:prstGeom prst="rect">
            <a:avLst/>
          </a:prstGeom>
        </p:spPr>
      </p:pic>
      <p:pic>
        <p:nvPicPr>
          <p:cNvPr id="24" name="그림 8">
            <a:extLst>
              <a:ext uri="{FF2B5EF4-FFF2-40B4-BE49-F238E27FC236}">
                <a16:creationId xmlns:a16="http://schemas.microsoft.com/office/drawing/2014/main" id="{644F127C-2F0E-134E-AB4B-7112477FEC6A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8862" y="5414180"/>
            <a:ext cx="5580000" cy="3420000"/>
          </a:xfrm>
          <a:prstGeom prst="rect">
            <a:avLst/>
          </a:prstGeom>
        </p:spPr>
      </p:pic>
      <p:pic>
        <p:nvPicPr>
          <p:cNvPr id="25" name="그림 10">
            <a:extLst>
              <a:ext uri="{FF2B5EF4-FFF2-40B4-BE49-F238E27FC236}">
                <a16:creationId xmlns:a16="http://schemas.microsoft.com/office/drawing/2014/main" id="{2003061D-C39C-7E47-9E33-36B36FB20061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7538" y="5414180"/>
            <a:ext cx="5580000" cy="3420000"/>
          </a:xfrm>
          <a:prstGeom prst="rect">
            <a:avLst/>
          </a:prstGeom>
        </p:spPr>
      </p:pic>
      <p:pic>
        <p:nvPicPr>
          <p:cNvPr id="26" name="그림 12">
            <a:extLst>
              <a:ext uri="{FF2B5EF4-FFF2-40B4-BE49-F238E27FC236}">
                <a16:creationId xmlns:a16="http://schemas.microsoft.com/office/drawing/2014/main" id="{24C16B67-6F4D-7D45-B9AA-FC0E9A7893FA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09" y="9123282"/>
            <a:ext cx="5580000" cy="3420000"/>
          </a:xfrm>
          <a:prstGeom prst="rect">
            <a:avLst/>
          </a:prstGeom>
        </p:spPr>
      </p:pic>
      <p:pic>
        <p:nvPicPr>
          <p:cNvPr id="27" name="그림 14">
            <a:extLst>
              <a:ext uri="{FF2B5EF4-FFF2-40B4-BE49-F238E27FC236}">
                <a16:creationId xmlns:a16="http://schemas.microsoft.com/office/drawing/2014/main" id="{38B2038D-144E-7740-B127-430035EF78E1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035" y="9123282"/>
            <a:ext cx="5580000" cy="3420000"/>
          </a:xfrm>
          <a:prstGeom prst="rect">
            <a:avLst/>
          </a:prstGeom>
        </p:spPr>
      </p:pic>
      <p:pic>
        <p:nvPicPr>
          <p:cNvPr id="28" name="그림 16">
            <a:extLst>
              <a:ext uri="{FF2B5EF4-FFF2-40B4-BE49-F238E27FC236}">
                <a16:creationId xmlns:a16="http://schemas.microsoft.com/office/drawing/2014/main" id="{A45C03AC-235D-FC43-B739-96C4B108D311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6561" y="9123282"/>
            <a:ext cx="558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95205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29168-2552-3843-AFEE-0487ACE0D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9C1223-76A9-AF4F-8A6C-331B807EAA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KR" dirty="0"/>
              <a:t>2021</a:t>
            </a:r>
            <a:r>
              <a:rPr lang="ko-KR" altLang="en-US" dirty="0"/>
              <a:t>년 성동구 표본 테스트</a:t>
            </a:r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62B3E8-5E76-C14D-9C8A-E44B68AAF1C2}"/>
              </a:ext>
            </a:extLst>
          </p:cNvPr>
          <p:cNvSpPr txBox="1"/>
          <p:nvPr/>
        </p:nvSpPr>
        <p:spPr>
          <a:xfrm>
            <a:off x="797770" y="2735233"/>
            <a:ext cx="432364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ko-KR" sz="4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ACF</a:t>
            </a:r>
            <a:endParaRPr lang="ko-KR" altLang="en-US" sz="4800" b="1" dirty="0">
              <a:solidFill>
                <a:srgbClr val="0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" name="그림 223">
            <a:extLst>
              <a:ext uri="{FF2B5EF4-FFF2-40B4-BE49-F238E27FC236}">
                <a16:creationId xmlns:a16="http://schemas.microsoft.com/office/drawing/2014/main" id="{D4D63BE1-EF1C-8440-942C-BD76DC84B813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1"/>
          <a:stretch/>
        </p:blipFill>
        <p:spPr>
          <a:xfrm>
            <a:off x="1124787" y="3943348"/>
            <a:ext cx="10800000" cy="7920000"/>
          </a:xfrm>
          <a:prstGeom prst="rect">
            <a:avLst/>
          </a:prstGeom>
        </p:spPr>
      </p:pic>
      <p:pic>
        <p:nvPicPr>
          <p:cNvPr id="6" name="그림 23">
            <a:extLst>
              <a:ext uri="{FF2B5EF4-FFF2-40B4-BE49-F238E27FC236}">
                <a16:creationId xmlns:a16="http://schemas.microsoft.com/office/drawing/2014/main" id="{6091A2DD-FDF2-C242-8081-17F8D89616B2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0"/>
          <a:stretch/>
        </p:blipFill>
        <p:spPr>
          <a:xfrm>
            <a:off x="12869940" y="3943348"/>
            <a:ext cx="10800000" cy="792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5D693D-9E97-ED45-9FCD-4805978EAC9D}"/>
              </a:ext>
            </a:extLst>
          </p:cNvPr>
          <p:cNvSpPr txBox="1"/>
          <p:nvPr/>
        </p:nvSpPr>
        <p:spPr>
          <a:xfrm>
            <a:off x="12900709" y="2735233"/>
            <a:ext cx="432364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ko-KR" sz="4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PACF</a:t>
            </a:r>
            <a:endParaRPr lang="ko-KR" altLang="en-US" sz="4800" b="1" dirty="0">
              <a:solidFill>
                <a:srgbClr val="0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BA8641-D3EB-0B4D-887A-7DF890321589}"/>
              </a:ext>
            </a:extLst>
          </p:cNvPr>
          <p:cNvCxnSpPr>
            <a:cxnSpLocks/>
          </p:cNvCxnSpPr>
          <p:nvPr/>
        </p:nvCxnSpPr>
        <p:spPr>
          <a:xfrm flipH="1">
            <a:off x="12192000" y="2765488"/>
            <a:ext cx="1" cy="9578912"/>
          </a:xfrm>
          <a:prstGeom prst="line">
            <a:avLst/>
          </a:prstGeom>
          <a:noFill/>
          <a:ln w="76200" cap="flat">
            <a:solidFill>
              <a:schemeClr val="bg2">
                <a:lumMod val="75000"/>
              </a:schemeClr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150710561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6B2D-4F21-BE40-8581-89556CCFB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F2272F-B673-034B-9990-E92C1AC081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KR" dirty="0"/>
              <a:t>2021</a:t>
            </a:r>
            <a:r>
              <a:rPr lang="ko-KR" altLang="en-US" dirty="0"/>
              <a:t>년 성동구 표본 테스트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5B2DB9-A7D7-D740-9A5A-0FBCB16155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KR" dirty="0"/>
              <a:t>ARIMA(2021.06.01-2021.07.09)</a:t>
            </a:r>
          </a:p>
        </p:txBody>
      </p:sp>
      <p:sp>
        <p:nvSpPr>
          <p:cNvPr id="5" name="화살표: 오른쪽 32">
            <a:extLst>
              <a:ext uri="{FF2B5EF4-FFF2-40B4-BE49-F238E27FC236}">
                <a16:creationId xmlns:a16="http://schemas.microsoft.com/office/drawing/2014/main" id="{AC431923-E2B7-684D-9675-8B7460288732}"/>
              </a:ext>
            </a:extLst>
          </p:cNvPr>
          <p:cNvSpPr/>
          <p:nvPr/>
        </p:nvSpPr>
        <p:spPr>
          <a:xfrm>
            <a:off x="13404490" y="7359027"/>
            <a:ext cx="1260000" cy="1440000"/>
          </a:xfrm>
          <a:prstGeom prst="rightArrow">
            <a:avLst/>
          </a:prstGeom>
          <a:gradFill>
            <a:gsLst>
              <a:gs pos="0">
                <a:srgbClr val="024405">
                  <a:alpha val="70000"/>
                </a:srgbClr>
              </a:gs>
              <a:gs pos="100000">
                <a:srgbClr val="4F9750">
                  <a:alpha val="80000"/>
                </a:srgbClr>
              </a:gs>
            </a:gsLst>
            <a:lin ang="3900000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-Medium"/>
              <a:ea typeface="Graphik-Medium"/>
              <a:cs typeface="Graphik-Medium"/>
              <a:sym typeface="Graphik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FC844E-EBA6-C04C-9B5F-DC4A2A2A3C64}"/>
              </a:ext>
            </a:extLst>
          </p:cNvPr>
          <p:cNvSpPr txBox="1"/>
          <p:nvPr/>
        </p:nvSpPr>
        <p:spPr>
          <a:xfrm>
            <a:off x="16084089" y="3315734"/>
            <a:ext cx="7585851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000" dirty="0">
                <a:latin typeface="NanumGothic" panose="020D0604000000000000" pitchFamily="34" charset="-127"/>
                <a:ea typeface="NanumGothic" panose="020D0604000000000000" pitchFamily="34" charset="-127"/>
              </a:rPr>
              <a:t>&lt;2021</a:t>
            </a:r>
            <a:r>
              <a:rPr lang="ko-KR" altLang="en-US" sz="3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년 </a:t>
            </a:r>
            <a:r>
              <a:rPr lang="en-US" altLang="ko-KR" sz="3000" dirty="0">
                <a:latin typeface="NanumGothic" panose="020D0604000000000000" pitchFamily="34" charset="-127"/>
                <a:ea typeface="NanumGothic" panose="020D0604000000000000" pitchFamily="34" charset="-127"/>
              </a:rPr>
              <a:t>7</a:t>
            </a:r>
            <a:r>
              <a:rPr lang="ko-KR" altLang="en-US" sz="3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월</a:t>
            </a:r>
            <a:r>
              <a:rPr lang="en-US" altLang="ko-KR" sz="3000" dirty="0">
                <a:latin typeface="NanumGothic" panose="020D0604000000000000" pitchFamily="34" charset="-127"/>
                <a:ea typeface="NanumGothic" panose="020D0604000000000000" pitchFamily="34" charset="-127"/>
              </a:rPr>
              <a:t>10</a:t>
            </a:r>
            <a:r>
              <a:rPr lang="ko-KR" altLang="en-US" sz="3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일</a:t>
            </a:r>
            <a:r>
              <a:rPr lang="en-US" altLang="ko-KR" sz="3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7</a:t>
            </a:r>
            <a:r>
              <a:rPr lang="ko-KR" altLang="en-US" sz="3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월 </a:t>
            </a:r>
            <a:r>
              <a:rPr lang="en-US" altLang="ko-KR" sz="3000" dirty="0">
                <a:latin typeface="NanumGothic" panose="020D0604000000000000" pitchFamily="34" charset="-127"/>
                <a:ea typeface="NanumGothic" panose="020D0604000000000000" pitchFamily="34" charset="-127"/>
              </a:rPr>
              <a:t>11</a:t>
            </a:r>
            <a:r>
              <a:rPr lang="ko-KR" altLang="en-US" sz="3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일 예측</a:t>
            </a:r>
            <a:r>
              <a:rPr kumimoji="0" lang="en-US" altLang="ko-K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Graphik"/>
              </a:rPr>
              <a:t>&gt;</a:t>
            </a:r>
            <a:endParaRPr kumimoji="0" lang="ko-KR" alt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sym typeface="Graphik"/>
            </a:endParaRPr>
          </a:p>
        </p:txBody>
      </p:sp>
      <p:pic>
        <p:nvPicPr>
          <p:cNvPr id="7" name="그림 11">
            <a:extLst>
              <a:ext uri="{FF2B5EF4-FFF2-40B4-BE49-F238E27FC236}">
                <a16:creationId xmlns:a16="http://schemas.microsoft.com/office/drawing/2014/main" id="{4929D8EE-4740-8045-8F1A-469767EBA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1744" y="3895935"/>
            <a:ext cx="7689110" cy="7740000"/>
          </a:xfrm>
          <a:prstGeom prst="rect">
            <a:avLst/>
          </a:prstGeom>
        </p:spPr>
      </p:pic>
      <p:pic>
        <p:nvPicPr>
          <p:cNvPr id="8" name="그림 2">
            <a:extLst>
              <a:ext uri="{FF2B5EF4-FFF2-40B4-BE49-F238E27FC236}">
                <a16:creationId xmlns:a16="http://schemas.microsoft.com/office/drawing/2014/main" id="{8AECE2EA-897D-FC42-8A2D-E6AE5438B0A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235" y="4477395"/>
            <a:ext cx="10296000" cy="810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4AE56F-D53A-8047-869C-C088D6EC05F0}"/>
              </a:ext>
            </a:extLst>
          </p:cNvPr>
          <p:cNvSpPr txBox="1"/>
          <p:nvPr/>
        </p:nvSpPr>
        <p:spPr>
          <a:xfrm>
            <a:off x="2319740" y="3441858"/>
            <a:ext cx="8718990" cy="5802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000" dirty="0">
                <a:latin typeface="NanumGothic" panose="020D0604000000000000" pitchFamily="34" charset="-127"/>
                <a:ea typeface="NanumGothic" panose="020D0604000000000000" pitchFamily="34" charset="-127"/>
              </a:rPr>
              <a:t>AIC</a:t>
            </a:r>
            <a:r>
              <a:rPr lang="ko-KR" altLang="en-US" sz="3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가장 낮은 </a:t>
            </a:r>
            <a:r>
              <a:rPr lang="en-US" altLang="ko-KR" sz="3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p=2, d=2, q=2 -&gt; ARIMA(2,2,2)</a:t>
            </a:r>
            <a:endParaRPr kumimoji="0" lang="ko-KR" alt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sym typeface="Graphik"/>
            </a:endParaRPr>
          </a:p>
        </p:txBody>
      </p:sp>
      <p:sp>
        <p:nvSpPr>
          <p:cNvPr id="10" name="Google Shape;103;p27">
            <a:extLst>
              <a:ext uri="{FF2B5EF4-FFF2-40B4-BE49-F238E27FC236}">
                <a16:creationId xmlns:a16="http://schemas.microsoft.com/office/drawing/2014/main" id="{AF1F5184-787B-0746-AB26-45925896DC7D}"/>
              </a:ext>
            </a:extLst>
          </p:cNvPr>
          <p:cNvSpPr txBox="1"/>
          <p:nvPr/>
        </p:nvSpPr>
        <p:spPr>
          <a:xfrm>
            <a:off x="17739360" y="2149225"/>
            <a:ext cx="5942790" cy="11079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0" lvl="0" indent="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		</a:t>
            </a:r>
            <a:r>
              <a:rPr lang="en-US" sz="3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실제값</a:t>
            </a:r>
            <a:endParaRPr sz="3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286000" lvl="0" indent="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		</a:t>
            </a:r>
            <a:r>
              <a:rPr lang="en-US" sz="3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예측값</a:t>
            </a:r>
            <a:endParaRPr sz="3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Google Shape;104;p27">
            <a:extLst>
              <a:ext uri="{FF2B5EF4-FFF2-40B4-BE49-F238E27FC236}">
                <a16:creationId xmlns:a16="http://schemas.microsoft.com/office/drawing/2014/main" id="{2A48943B-3A7A-E14E-A23D-38A09BCA491B}"/>
              </a:ext>
            </a:extLst>
          </p:cNvPr>
          <p:cNvSpPr/>
          <p:nvPr/>
        </p:nvSpPr>
        <p:spPr>
          <a:xfrm rot="10800000" flipH="1">
            <a:off x="19835446" y="2297241"/>
            <a:ext cx="899497" cy="341032"/>
          </a:xfrm>
          <a:prstGeom prst="rect">
            <a:avLst/>
          </a:prstGeom>
          <a:solidFill>
            <a:srgbClr val="327AA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04;p27">
            <a:extLst>
              <a:ext uri="{FF2B5EF4-FFF2-40B4-BE49-F238E27FC236}">
                <a16:creationId xmlns:a16="http://schemas.microsoft.com/office/drawing/2014/main" id="{C60B7D1F-2A70-F34D-AC00-4787A45AB105}"/>
              </a:ext>
            </a:extLst>
          </p:cNvPr>
          <p:cNvSpPr/>
          <p:nvPr/>
        </p:nvSpPr>
        <p:spPr>
          <a:xfrm rot="10800000" flipH="1">
            <a:off x="19835445" y="2766937"/>
            <a:ext cx="899497" cy="341032"/>
          </a:xfrm>
          <a:prstGeom prst="rect">
            <a:avLst/>
          </a:prstGeom>
          <a:solidFill>
            <a:srgbClr val="E07D4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54622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6D29B-1684-214E-90D4-9E27F220F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40527B-E704-7D4B-A8F7-363CE07209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2021</a:t>
            </a:r>
            <a:r>
              <a:rPr lang="ko-KR" altLang="en-US" dirty="0"/>
              <a:t>년 표본 테스트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9714EA-F7FA-6E47-9307-1BE40010174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ko-KR" altLang="en-US" dirty="0"/>
              <a:t>구별 </a:t>
            </a:r>
            <a:r>
              <a:rPr lang="ko-KR" altLang="en-US" dirty="0" err="1"/>
              <a:t>예측값</a:t>
            </a:r>
            <a:r>
              <a:rPr lang="ko-KR" altLang="en-US" dirty="0"/>
              <a:t> 및 실제 값</a:t>
            </a:r>
            <a:endParaRPr lang="en-KR" dirty="0"/>
          </a:p>
        </p:txBody>
      </p:sp>
      <p:sp>
        <p:nvSpPr>
          <p:cNvPr id="11" name="Google Shape;84;p27">
            <a:extLst>
              <a:ext uri="{FF2B5EF4-FFF2-40B4-BE49-F238E27FC236}">
                <a16:creationId xmlns:a16="http://schemas.microsoft.com/office/drawing/2014/main" id="{CDEC83C9-B218-8A4F-BC5E-E0721F22540D}"/>
              </a:ext>
            </a:extLst>
          </p:cNvPr>
          <p:cNvSpPr txBox="1"/>
          <p:nvPr/>
        </p:nvSpPr>
        <p:spPr>
          <a:xfrm>
            <a:off x="2632036" y="3413652"/>
            <a:ext cx="16794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광진구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85;p27">
            <a:extLst>
              <a:ext uri="{FF2B5EF4-FFF2-40B4-BE49-F238E27FC236}">
                <a16:creationId xmlns:a16="http://schemas.microsoft.com/office/drawing/2014/main" id="{BE56F031-F225-2649-A750-32F6F9DBCC4A}"/>
              </a:ext>
            </a:extLst>
          </p:cNvPr>
          <p:cNvSpPr txBox="1"/>
          <p:nvPr/>
        </p:nvSpPr>
        <p:spPr>
          <a:xfrm>
            <a:off x="14616834" y="3413652"/>
            <a:ext cx="16794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중랑구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86;p27">
            <a:extLst>
              <a:ext uri="{FF2B5EF4-FFF2-40B4-BE49-F238E27FC236}">
                <a16:creationId xmlns:a16="http://schemas.microsoft.com/office/drawing/2014/main" id="{9A1FD6DF-AA18-1C48-A53F-A28199FC54F2}"/>
              </a:ext>
            </a:extLst>
          </p:cNvPr>
          <p:cNvSpPr txBox="1"/>
          <p:nvPr/>
        </p:nvSpPr>
        <p:spPr>
          <a:xfrm>
            <a:off x="8624435" y="3413652"/>
            <a:ext cx="16794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노원구   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87;p27">
            <a:extLst>
              <a:ext uri="{FF2B5EF4-FFF2-40B4-BE49-F238E27FC236}">
                <a16:creationId xmlns:a16="http://schemas.microsoft.com/office/drawing/2014/main" id="{5146BD6B-F2A3-4947-A842-A67A515ED279}"/>
              </a:ext>
            </a:extLst>
          </p:cNvPr>
          <p:cNvSpPr txBox="1"/>
          <p:nvPr/>
        </p:nvSpPr>
        <p:spPr>
          <a:xfrm>
            <a:off x="20609234" y="3413652"/>
            <a:ext cx="16794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마포구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90;p27">
            <a:extLst>
              <a:ext uri="{FF2B5EF4-FFF2-40B4-BE49-F238E27FC236}">
                <a16:creationId xmlns:a16="http://schemas.microsoft.com/office/drawing/2014/main" id="{02FF3B0F-DD03-DE49-B322-216C4C6F814A}"/>
              </a:ext>
            </a:extLst>
          </p:cNvPr>
          <p:cNvSpPr txBox="1"/>
          <p:nvPr/>
        </p:nvSpPr>
        <p:spPr>
          <a:xfrm>
            <a:off x="14820803" y="8034127"/>
            <a:ext cx="1121225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중구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91;p27">
            <a:extLst>
              <a:ext uri="{FF2B5EF4-FFF2-40B4-BE49-F238E27FC236}">
                <a16:creationId xmlns:a16="http://schemas.microsoft.com/office/drawing/2014/main" id="{87A9B9F1-5065-5742-B5CC-BA5793E57F62}"/>
              </a:ext>
            </a:extLst>
          </p:cNvPr>
          <p:cNvSpPr txBox="1"/>
          <p:nvPr/>
        </p:nvSpPr>
        <p:spPr>
          <a:xfrm>
            <a:off x="8722609" y="8034127"/>
            <a:ext cx="16794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용산구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92;p27">
            <a:extLst>
              <a:ext uri="{FF2B5EF4-FFF2-40B4-BE49-F238E27FC236}">
                <a16:creationId xmlns:a16="http://schemas.microsoft.com/office/drawing/2014/main" id="{C264D870-2BA1-FC40-9E9A-909BC0252EE6}"/>
              </a:ext>
            </a:extLst>
          </p:cNvPr>
          <p:cNvSpPr txBox="1"/>
          <p:nvPr/>
        </p:nvSpPr>
        <p:spPr>
          <a:xfrm>
            <a:off x="2624416" y="8034127"/>
            <a:ext cx="16794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성동구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93;p27">
            <a:extLst>
              <a:ext uri="{FF2B5EF4-FFF2-40B4-BE49-F238E27FC236}">
                <a16:creationId xmlns:a16="http://schemas.microsoft.com/office/drawing/2014/main" id="{054FB6C0-E19B-6249-8F80-325E37A9A6E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9235" y="4160496"/>
            <a:ext cx="5220000" cy="37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94;p27">
            <a:extLst>
              <a:ext uri="{FF2B5EF4-FFF2-40B4-BE49-F238E27FC236}">
                <a16:creationId xmlns:a16="http://schemas.microsoft.com/office/drawing/2014/main" id="{E122579E-2CE6-5E49-B241-EBFA1B9F521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25774" y="4160496"/>
            <a:ext cx="5220000" cy="37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95;p27">
            <a:extLst>
              <a:ext uri="{FF2B5EF4-FFF2-40B4-BE49-F238E27FC236}">
                <a16:creationId xmlns:a16="http://schemas.microsoft.com/office/drawing/2014/main" id="{A6586437-3B2D-2E4E-8F1A-CF7E8E01FCA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712313" y="4160496"/>
            <a:ext cx="5220000" cy="37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96;p27">
            <a:extLst>
              <a:ext uri="{FF2B5EF4-FFF2-40B4-BE49-F238E27FC236}">
                <a16:creationId xmlns:a16="http://schemas.microsoft.com/office/drawing/2014/main" id="{2C1C1743-BC1F-EE41-8639-B5449965E13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698853" y="4160496"/>
            <a:ext cx="5220000" cy="37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97;p27">
            <a:extLst>
              <a:ext uri="{FF2B5EF4-FFF2-40B4-BE49-F238E27FC236}">
                <a16:creationId xmlns:a16="http://schemas.microsoft.com/office/drawing/2014/main" id="{98700C65-6E1A-BD4B-A3C1-BFC9B274D72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9235" y="8832625"/>
            <a:ext cx="5223714" cy="372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98;p27">
            <a:extLst>
              <a:ext uri="{FF2B5EF4-FFF2-40B4-BE49-F238E27FC236}">
                <a16:creationId xmlns:a16="http://schemas.microsoft.com/office/drawing/2014/main" id="{946F908F-2539-F346-9D50-9F79191EEE8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56697" y="8814836"/>
            <a:ext cx="5158154" cy="3758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99;p27">
            <a:extLst>
              <a:ext uri="{FF2B5EF4-FFF2-40B4-BE49-F238E27FC236}">
                <a16:creationId xmlns:a16="http://schemas.microsoft.com/office/drawing/2014/main" id="{C3A84730-1CE0-D148-8A6E-7198F55859F3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708599" y="8787553"/>
            <a:ext cx="5223714" cy="381304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00;p27">
            <a:extLst>
              <a:ext uri="{FF2B5EF4-FFF2-40B4-BE49-F238E27FC236}">
                <a16:creationId xmlns:a16="http://schemas.microsoft.com/office/drawing/2014/main" id="{70993CC8-5CD8-034B-925D-E4AFCD581A58}"/>
              </a:ext>
            </a:extLst>
          </p:cNvPr>
          <p:cNvSpPr txBox="1"/>
          <p:nvPr/>
        </p:nvSpPr>
        <p:spPr>
          <a:xfrm>
            <a:off x="18947731" y="9063124"/>
            <a:ext cx="5196600" cy="3118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7개 </a:t>
            </a:r>
            <a:r>
              <a:rPr lang="en-US" sz="28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구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평균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평가</a:t>
            </a:r>
            <a:r>
              <a:rPr lang="ko-KR" alt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지표</a:t>
            </a:r>
            <a:b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2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SMAPE: 4.64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RMSE: 1.57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R2 SCORE: 0.79 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3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" name="Google Shape;101;p27">
            <a:extLst>
              <a:ext uri="{FF2B5EF4-FFF2-40B4-BE49-F238E27FC236}">
                <a16:creationId xmlns:a16="http://schemas.microsoft.com/office/drawing/2014/main" id="{3C16EE4A-9200-3C47-8F57-560CEF66DEB4}"/>
              </a:ext>
            </a:extLst>
          </p:cNvPr>
          <p:cNvSpPr/>
          <p:nvPr/>
        </p:nvSpPr>
        <p:spPr>
          <a:xfrm>
            <a:off x="19352431" y="8865425"/>
            <a:ext cx="4387200" cy="3514200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103;p27">
            <a:extLst>
              <a:ext uri="{FF2B5EF4-FFF2-40B4-BE49-F238E27FC236}">
                <a16:creationId xmlns:a16="http://schemas.microsoft.com/office/drawing/2014/main" id="{1CFB5AD9-5CA7-2244-A9BF-D2BE3990BC0A}"/>
              </a:ext>
            </a:extLst>
          </p:cNvPr>
          <p:cNvSpPr txBox="1"/>
          <p:nvPr/>
        </p:nvSpPr>
        <p:spPr>
          <a:xfrm>
            <a:off x="17739360" y="2153713"/>
            <a:ext cx="5942790" cy="11079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0" lvl="0" indent="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		</a:t>
            </a:r>
            <a:r>
              <a:rPr lang="en-US" sz="3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실제값</a:t>
            </a:r>
            <a:endParaRPr sz="3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286000" lvl="0" indent="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		</a:t>
            </a:r>
            <a:r>
              <a:rPr lang="en-US" sz="3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예측값</a:t>
            </a:r>
            <a:endParaRPr sz="3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4" name="Google Shape;104;p27">
            <a:extLst>
              <a:ext uri="{FF2B5EF4-FFF2-40B4-BE49-F238E27FC236}">
                <a16:creationId xmlns:a16="http://schemas.microsoft.com/office/drawing/2014/main" id="{403D7C2D-CC16-484D-810D-4B285AC59AFC}"/>
              </a:ext>
            </a:extLst>
          </p:cNvPr>
          <p:cNvSpPr/>
          <p:nvPr/>
        </p:nvSpPr>
        <p:spPr>
          <a:xfrm rot="10800000" flipH="1">
            <a:off x="19835446" y="2301729"/>
            <a:ext cx="899497" cy="341032"/>
          </a:xfrm>
          <a:prstGeom prst="rect">
            <a:avLst/>
          </a:prstGeom>
          <a:solidFill>
            <a:srgbClr val="327AA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104;p27">
            <a:extLst>
              <a:ext uri="{FF2B5EF4-FFF2-40B4-BE49-F238E27FC236}">
                <a16:creationId xmlns:a16="http://schemas.microsoft.com/office/drawing/2014/main" id="{152B54A6-FB21-AA44-B00D-5DD62FF43E84}"/>
              </a:ext>
            </a:extLst>
          </p:cNvPr>
          <p:cNvSpPr/>
          <p:nvPr/>
        </p:nvSpPr>
        <p:spPr>
          <a:xfrm rot="10800000" flipH="1">
            <a:off x="19835445" y="2771425"/>
            <a:ext cx="899497" cy="341032"/>
          </a:xfrm>
          <a:prstGeom prst="rect">
            <a:avLst/>
          </a:prstGeom>
          <a:solidFill>
            <a:srgbClr val="E07D4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0315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2314EFC-0C7C-4739-B483-B7E755CB0625}"/>
              </a:ext>
            </a:extLst>
          </p:cNvPr>
          <p:cNvSpPr/>
          <p:nvPr/>
        </p:nvSpPr>
        <p:spPr>
          <a:xfrm>
            <a:off x="0" y="1600200"/>
            <a:ext cx="24384000" cy="1054783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-Medium"/>
              <a:ea typeface="Graphik-Medium"/>
              <a:cs typeface="Graphik-Medium"/>
              <a:sym typeface="Graphik Medium"/>
            </a:endParaRPr>
          </a:p>
        </p:txBody>
      </p:sp>
      <p:pic>
        <p:nvPicPr>
          <p:cNvPr id="157" name="GreenChn.png" descr="GreenChn.png"/>
          <p:cNvPicPr>
            <a:picLocks noGrp="1"/>
          </p:cNvPicPr>
          <p:nvPr>
            <p:ph type="pic" idx="21"/>
          </p:nvPr>
        </p:nvPicPr>
        <p:blipFill>
          <a:blip r:embed="rId2"/>
          <a:srcRect l="71034" r="8246"/>
          <a:stretch>
            <a:fillRect/>
          </a:stretch>
        </p:blipFill>
        <p:spPr>
          <a:xfrm>
            <a:off x="706411" y="698500"/>
            <a:ext cx="4445001" cy="12319070"/>
          </a:xfrm>
          <a:prstGeom prst="rect">
            <a:avLst/>
          </a:prstGeom>
        </p:spPr>
      </p:pic>
      <p:sp>
        <p:nvSpPr>
          <p:cNvPr id="158" name="Rectangle"/>
          <p:cNvSpPr/>
          <p:nvPr/>
        </p:nvSpPr>
        <p:spPr>
          <a:xfrm>
            <a:off x="704555" y="705480"/>
            <a:ext cx="4448712" cy="12305039"/>
          </a:xfrm>
          <a:prstGeom prst="rect">
            <a:avLst/>
          </a:prstGeom>
          <a:solidFill>
            <a:srgbClr val="004E05">
              <a:alpha val="5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latin typeface="Graphik-Medium"/>
                <a:ea typeface="Graphik-Medium"/>
                <a:cs typeface="Graphik-Medium"/>
                <a:sym typeface="Graphik Medium"/>
              </a:defRPr>
            </a:pPr>
            <a:endParaRPr/>
          </a:p>
        </p:txBody>
      </p:sp>
      <p:sp>
        <p:nvSpPr>
          <p:cNvPr id="159" name="Index"/>
          <p:cNvSpPr txBox="1">
            <a:spLocks noGrp="1"/>
          </p:cNvSpPr>
          <p:nvPr>
            <p:ph type="title"/>
          </p:nvPr>
        </p:nvSpPr>
        <p:spPr>
          <a:xfrm>
            <a:off x="769330" y="5879888"/>
            <a:ext cx="4319161" cy="15494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z="8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Contents</a:t>
            </a:r>
            <a:endParaRPr sz="8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0" name="분석 배경 및 개요…"/>
          <p:cNvSpPr txBox="1">
            <a:spLocks noGrp="1"/>
          </p:cNvSpPr>
          <p:nvPr>
            <p:ph type="body" idx="1"/>
          </p:nvPr>
        </p:nvSpPr>
        <p:spPr>
          <a:xfrm>
            <a:off x="6163570" y="1615271"/>
            <a:ext cx="12147572" cy="10485458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1143000" indent="-1143000" defTabSz="825500">
              <a:lnSpc>
                <a:spcPct val="90000"/>
              </a:lnSpc>
              <a:spcBef>
                <a:spcPts val="0"/>
              </a:spcBef>
              <a:buClrTx/>
              <a:buFont typeface="+mj-lt"/>
              <a:buAutoNum type="arabicPeriod"/>
              <a:defRPr sz="10000" spc="-300">
                <a:gradFill flip="none" rotWithShape="1">
                  <a:gsLst>
                    <a:gs pos="0">
                      <a:srgbClr val="367975"/>
                    </a:gs>
                    <a:gs pos="100000">
                      <a:srgbClr val="5F9458"/>
                    </a:gs>
                  </a:gsLst>
                  <a:lin ang="2700000" scaled="0"/>
                </a:gradFill>
                <a:latin typeface="Noto Sans CJK KR Bold"/>
                <a:ea typeface="Noto Sans CJK KR Bold"/>
                <a:cs typeface="Noto Sans CJK KR Bold"/>
                <a:sym typeface="Noto Sans CJK KR Bold"/>
              </a:defRPr>
            </a:pPr>
            <a:r>
              <a:rPr lang="ko-KR" altLang="en-US" sz="72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7200" b="1" dirty="0">
                <a:solidFill>
                  <a:schemeClr val="bg2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|</a:t>
            </a:r>
            <a:r>
              <a:rPr lang="ko-KR" altLang="en-US" sz="72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 연구 주제 소개</a:t>
            </a:r>
            <a:endParaRPr lang="en-US" altLang="ko-KR" sz="72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143000" indent="-1143000" defTabSz="825500">
              <a:lnSpc>
                <a:spcPct val="90000"/>
              </a:lnSpc>
              <a:spcBef>
                <a:spcPts val="0"/>
              </a:spcBef>
              <a:buClrTx/>
              <a:buFont typeface="+mj-lt"/>
              <a:buAutoNum type="arabicPeriod"/>
              <a:defRPr sz="10000" spc="-300">
                <a:gradFill flip="none" rotWithShape="1">
                  <a:gsLst>
                    <a:gs pos="0">
                      <a:srgbClr val="367975"/>
                    </a:gs>
                    <a:gs pos="100000">
                      <a:srgbClr val="5F9458"/>
                    </a:gs>
                  </a:gsLst>
                  <a:lin ang="2700000" scaled="0"/>
                </a:gradFill>
                <a:latin typeface="Noto Sans CJK KR Bold"/>
                <a:ea typeface="Noto Sans CJK KR Bold"/>
                <a:cs typeface="Noto Sans CJK KR Bold"/>
                <a:sym typeface="Noto Sans CJK KR Bold"/>
              </a:defRPr>
            </a:pPr>
            <a:endParaRPr lang="en-US" sz="72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143000" indent="-1143000" defTabSz="825500">
              <a:lnSpc>
                <a:spcPct val="90000"/>
              </a:lnSpc>
              <a:spcBef>
                <a:spcPts val="0"/>
              </a:spcBef>
              <a:buClrTx/>
              <a:buFont typeface="+mj-lt"/>
              <a:buAutoNum type="arabicPeriod"/>
              <a:defRPr sz="10000" spc="-300">
                <a:gradFill flip="none" rotWithShape="1">
                  <a:gsLst>
                    <a:gs pos="0">
                      <a:srgbClr val="367975"/>
                    </a:gs>
                    <a:gs pos="100000">
                      <a:srgbClr val="5F9458"/>
                    </a:gs>
                  </a:gsLst>
                  <a:lin ang="2700000" scaled="0"/>
                </a:gradFill>
                <a:latin typeface="Noto Sans CJK KR Bold"/>
                <a:ea typeface="Noto Sans CJK KR Bold"/>
                <a:cs typeface="Noto Sans CJK KR Bold"/>
                <a:sym typeface="Noto Sans CJK KR Bold"/>
              </a:defRPr>
            </a:pPr>
            <a:r>
              <a:rPr lang="ko-KR" altLang="en-US" sz="72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7200" b="1" dirty="0">
                <a:solidFill>
                  <a:schemeClr val="bg2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|</a:t>
            </a:r>
            <a:r>
              <a:rPr lang="ko-KR" altLang="en-US" sz="72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 데이터  수집 및  전처리</a:t>
            </a:r>
          </a:p>
          <a:p>
            <a:pPr marL="1143000" indent="-1143000" defTabSz="825500">
              <a:lnSpc>
                <a:spcPct val="90000"/>
              </a:lnSpc>
              <a:spcBef>
                <a:spcPts val="0"/>
              </a:spcBef>
              <a:buClrTx/>
              <a:buFont typeface="+mj-lt"/>
              <a:buAutoNum type="arabicPeriod"/>
              <a:defRPr sz="10000" spc="-300">
                <a:gradFill flip="none" rotWithShape="1">
                  <a:gsLst>
                    <a:gs pos="0">
                      <a:srgbClr val="367975"/>
                    </a:gs>
                    <a:gs pos="100000">
                      <a:srgbClr val="5F9458"/>
                    </a:gs>
                  </a:gsLst>
                  <a:lin ang="2700000" scaled="0"/>
                </a:gradFill>
                <a:latin typeface="Noto Sans CJK KR Bold"/>
                <a:ea typeface="Noto Sans CJK KR Bold"/>
                <a:cs typeface="Noto Sans CJK KR Bold"/>
                <a:sym typeface="Noto Sans CJK KR Bold"/>
              </a:defRPr>
            </a:pPr>
            <a:endParaRPr sz="72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143000" indent="-1143000" defTabSz="825500">
              <a:lnSpc>
                <a:spcPct val="90000"/>
              </a:lnSpc>
              <a:spcBef>
                <a:spcPts val="0"/>
              </a:spcBef>
              <a:buClrTx/>
              <a:buFont typeface="+mj-lt"/>
              <a:buAutoNum type="arabicPeriod"/>
              <a:defRPr sz="10000" spc="-300">
                <a:gradFill flip="none" rotWithShape="1">
                  <a:gsLst>
                    <a:gs pos="0">
                      <a:srgbClr val="367975"/>
                    </a:gs>
                    <a:gs pos="100000">
                      <a:srgbClr val="5F9458"/>
                    </a:gs>
                  </a:gsLst>
                  <a:lin ang="2700000" scaled="0"/>
                </a:gradFill>
                <a:latin typeface="Noto Sans CJK KR Bold"/>
                <a:ea typeface="Noto Sans CJK KR Bold"/>
                <a:cs typeface="Noto Sans CJK KR Bold"/>
                <a:sym typeface="Noto Sans CJK KR Bold"/>
              </a:defRPr>
            </a:pPr>
            <a:r>
              <a:rPr lang="ko-KR" altLang="en-US" sz="72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7200" b="1" dirty="0">
                <a:solidFill>
                  <a:schemeClr val="bg2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|</a:t>
            </a:r>
            <a:r>
              <a:rPr lang="ko-KR" altLang="en-US" sz="72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 데이터 분석</a:t>
            </a:r>
            <a:endParaRPr lang="en-US" sz="72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148416" indent="-2148416" defTabSz="825500">
              <a:lnSpc>
                <a:spcPct val="90000"/>
              </a:lnSpc>
              <a:spcBef>
                <a:spcPts val="0"/>
              </a:spcBef>
              <a:buClrTx/>
              <a:buFont typeface="+mj-lt"/>
              <a:buAutoNum type="arabicPeriod"/>
              <a:defRPr sz="10000" spc="-300">
                <a:gradFill flip="none" rotWithShape="1">
                  <a:gsLst>
                    <a:gs pos="0">
                      <a:srgbClr val="367975"/>
                    </a:gs>
                    <a:gs pos="100000">
                      <a:srgbClr val="5F9458"/>
                    </a:gs>
                  </a:gsLst>
                  <a:lin ang="2700000" scaled="0"/>
                </a:gradFill>
                <a:latin typeface="Noto Sans CJK KR Bold"/>
                <a:ea typeface="Noto Sans CJK KR Bold"/>
                <a:cs typeface="Noto Sans CJK KR Bold"/>
                <a:sym typeface="Noto Sans CJK KR Bold"/>
              </a:defRPr>
            </a:pPr>
            <a:endParaRPr sz="72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143000" indent="-1143000" defTabSz="825500">
              <a:lnSpc>
                <a:spcPct val="90000"/>
              </a:lnSpc>
              <a:spcBef>
                <a:spcPts val="0"/>
              </a:spcBef>
              <a:buClrTx/>
              <a:buFont typeface="+mj-lt"/>
              <a:buAutoNum type="arabicPeriod"/>
              <a:defRPr sz="10000" spc="-300">
                <a:gradFill flip="none" rotWithShape="1">
                  <a:gsLst>
                    <a:gs pos="0">
                      <a:srgbClr val="367975"/>
                    </a:gs>
                    <a:gs pos="100000">
                      <a:srgbClr val="5F9458"/>
                    </a:gs>
                  </a:gsLst>
                  <a:lin ang="2700000" scaled="0"/>
                </a:gradFill>
                <a:latin typeface="Noto Sans CJK KR Bold"/>
                <a:ea typeface="Noto Sans CJK KR Bold"/>
                <a:cs typeface="Noto Sans CJK KR Bold"/>
                <a:sym typeface="Noto Sans CJK KR Bold"/>
              </a:defRPr>
            </a:pPr>
            <a:r>
              <a:rPr lang="ko-KR" altLang="en-US" sz="72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7200" b="1" dirty="0">
                <a:solidFill>
                  <a:schemeClr val="bg2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|</a:t>
            </a:r>
            <a:r>
              <a:rPr lang="ko-KR" altLang="en-US" sz="72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 결론</a:t>
            </a:r>
            <a:endParaRPr sz="72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y, outdoor, city&#10;&#10;Description automatically generated">
            <a:extLst>
              <a:ext uri="{FF2B5EF4-FFF2-40B4-BE49-F238E27FC236}">
                <a16:creationId xmlns:a16="http://schemas.microsoft.com/office/drawing/2014/main" id="{8CF4CDE6-43C3-6C42-AFE6-A3C29FF76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-73592"/>
            <a:ext cx="24384000" cy="14010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">
            <a:extLst>
              <a:ext uri="{FF2B5EF4-FFF2-40B4-BE49-F238E27FC236}">
                <a16:creationId xmlns:a16="http://schemas.microsoft.com/office/drawing/2014/main" id="{FD65E287-CECF-BA4E-9F21-DB1AA057E7EB}"/>
              </a:ext>
            </a:extLst>
          </p:cNvPr>
          <p:cNvSpPr/>
          <p:nvPr/>
        </p:nvSpPr>
        <p:spPr>
          <a:xfrm>
            <a:off x="19050" y="-73592"/>
            <a:ext cx="24384000" cy="14010366"/>
          </a:xfrm>
          <a:prstGeom prst="rect">
            <a:avLst/>
          </a:prstGeom>
          <a:solidFill>
            <a:srgbClr val="004E05">
              <a:alpha val="5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latin typeface="Graphik-Medium"/>
                <a:ea typeface="Graphik-Medium"/>
                <a:cs typeface="Graphik-Medium"/>
                <a:sym typeface="Graphik Medium"/>
              </a:defRPr>
            </a:pPr>
            <a:endParaRPr/>
          </a:p>
        </p:txBody>
      </p:sp>
      <p:sp>
        <p:nvSpPr>
          <p:cNvPr id="10" name="직사각형 1">
            <a:extLst>
              <a:ext uri="{FF2B5EF4-FFF2-40B4-BE49-F238E27FC236}">
                <a16:creationId xmlns:a16="http://schemas.microsoft.com/office/drawing/2014/main" id="{D5CF41C1-3E5F-814A-BA46-4A0F0124438E}"/>
              </a:ext>
            </a:extLst>
          </p:cNvPr>
          <p:cNvSpPr>
            <a:spLocks/>
          </p:cNvSpPr>
          <p:nvPr/>
        </p:nvSpPr>
        <p:spPr>
          <a:xfrm>
            <a:off x="0" y="4231591"/>
            <a:ext cx="24403050" cy="54000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Graphik-Medium"/>
              <a:ea typeface="Graphik-Medium"/>
              <a:cs typeface="Graphik-Medium"/>
              <a:sym typeface="Graphik Medium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C6D70-3301-9648-9A7D-E883BEF38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5255" y="6156891"/>
            <a:ext cx="15713490" cy="1549400"/>
          </a:xfrm>
        </p:spPr>
        <p:txBody>
          <a:bodyPr>
            <a:normAutofit/>
          </a:bodyPr>
          <a:lstStyle/>
          <a:p>
            <a:pPr hangingPunct="1"/>
            <a:r>
              <a:rPr lang="en-US" altLang="ko-KR" sz="9400" b="1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04</a:t>
            </a:r>
            <a:r>
              <a:rPr lang="ko-KR" altLang="en-US" sz="9400" b="1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결론</a:t>
            </a:r>
            <a:endParaRPr lang="en-KR" sz="9400" b="1" dirty="0">
              <a:solidFill>
                <a:sysClr val="windowText" lastClr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D8A375C3-7E09-CA47-9D40-8B56F6C49047}"/>
              </a:ext>
            </a:extLst>
          </p:cNvPr>
          <p:cNvSpPr/>
          <p:nvPr/>
        </p:nvSpPr>
        <p:spPr>
          <a:xfrm>
            <a:off x="-48000" y="-123900"/>
            <a:ext cx="24480000" cy="14040000"/>
          </a:xfrm>
          <a:prstGeom prst="frame">
            <a:avLst>
              <a:gd name="adj1" fmla="val 5406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K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-Medium"/>
              <a:ea typeface="Graphik-Medium"/>
              <a:cs typeface="Graphik-Medium"/>
              <a:sym typeface="Graphik Medium"/>
            </a:endParaRPr>
          </a:p>
        </p:txBody>
      </p:sp>
    </p:spTree>
    <p:extLst>
      <p:ext uri="{BB962C8B-B14F-4D97-AF65-F5344CB8AC3E}">
        <p14:creationId xmlns:p14="http://schemas.microsoft.com/office/powerpoint/2010/main" val="288588616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DB5CB-C28C-164C-BAAB-9B944CD9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8F803F-AA70-1944-9279-417FA9A4D6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예측 결과</a:t>
            </a:r>
            <a:endParaRPr lang="en-KR" dirty="0"/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2B3F08F1-EB93-8F41-8E1A-43AFD706CB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8"/>
          <a:stretch/>
        </p:blipFill>
        <p:spPr>
          <a:xfrm>
            <a:off x="13203969" y="3445195"/>
            <a:ext cx="10330472" cy="7848788"/>
          </a:xfrm>
          <a:prstGeom prst="rect">
            <a:avLst/>
          </a:prstGeom>
        </p:spPr>
      </p:pic>
      <p:pic>
        <p:nvPicPr>
          <p:cNvPr id="5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513D208D-016A-2042-A7AB-EC444857CC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8"/>
          <a:stretch/>
        </p:blipFill>
        <p:spPr>
          <a:xfrm>
            <a:off x="838747" y="3445195"/>
            <a:ext cx="10330472" cy="78487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C92F37-D4CF-0244-8C03-55830ED27CC2}"/>
              </a:ext>
            </a:extLst>
          </p:cNvPr>
          <p:cNvSpPr txBox="1"/>
          <p:nvPr/>
        </p:nvSpPr>
        <p:spPr>
          <a:xfrm>
            <a:off x="4854965" y="11478788"/>
            <a:ext cx="14674070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4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Train :</a:t>
            </a:r>
            <a:r>
              <a:rPr lang="ko-KR" altLang="en-US" sz="4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4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2021/06/01~2021/07/31</a:t>
            </a:r>
            <a:endParaRPr kumimoji="0" lang="ko-KR" alt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sym typeface="Graphik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D7532-58C3-3346-9C38-914EEBC02B30}"/>
              </a:ext>
            </a:extLst>
          </p:cNvPr>
          <p:cNvSpPr txBox="1"/>
          <p:nvPr/>
        </p:nvSpPr>
        <p:spPr>
          <a:xfrm>
            <a:off x="3245353" y="2794994"/>
            <a:ext cx="551726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&lt;8</a:t>
            </a:r>
            <a:r>
              <a:rPr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월 </a:t>
            </a:r>
            <a:r>
              <a:rPr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5</a:t>
            </a:r>
            <a:r>
              <a:rPr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일 예측</a:t>
            </a:r>
            <a:r>
              <a:rPr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&gt;</a:t>
            </a:r>
            <a:endParaRPr kumimoji="0" lang="ko-KR" altLang="en-US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sym typeface="Graphik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35092F-5C9A-A14A-90EB-B1F5643EF44E}"/>
              </a:ext>
            </a:extLst>
          </p:cNvPr>
          <p:cNvSpPr txBox="1"/>
          <p:nvPr/>
        </p:nvSpPr>
        <p:spPr>
          <a:xfrm>
            <a:off x="15857977" y="2794994"/>
            <a:ext cx="551726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&lt;8</a:t>
            </a:r>
            <a:r>
              <a:rPr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월</a:t>
            </a:r>
            <a:r>
              <a:rPr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6</a:t>
            </a:r>
            <a:r>
              <a:rPr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일 예측</a:t>
            </a:r>
            <a:r>
              <a:rPr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&gt;</a:t>
            </a:r>
            <a:endParaRPr kumimoji="0" lang="ko-KR" altLang="en-US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sym typeface="Graphik"/>
            </a:endParaRPr>
          </a:p>
        </p:txBody>
      </p:sp>
      <p:pic>
        <p:nvPicPr>
          <p:cNvPr id="9" name="Picture 8" descr="A picture containing shape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BD0794B5-BE22-8744-B41B-B3F27B3FA0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42" r="69655"/>
          <a:stretch/>
        </p:blipFill>
        <p:spPr>
          <a:xfrm>
            <a:off x="21563785" y="10729564"/>
            <a:ext cx="1843738" cy="183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25535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DB5CB-C28C-164C-BAAB-9B944CD9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8F803F-AA70-1944-9279-417FA9A4D6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한계점</a:t>
            </a:r>
            <a:endParaRPr lang="en-KR" dirty="0"/>
          </a:p>
        </p:txBody>
      </p:sp>
      <p:sp>
        <p:nvSpPr>
          <p:cNvPr id="11" name="분석 과정(추세, 주기성, 계절성 등)">
            <a:extLst>
              <a:ext uri="{FF2B5EF4-FFF2-40B4-BE49-F238E27FC236}">
                <a16:creationId xmlns:a16="http://schemas.microsoft.com/office/drawing/2014/main" id="{AC267EC1-2BD9-D64D-BFFE-14A310B24BD3}"/>
              </a:ext>
            </a:extLst>
          </p:cNvPr>
          <p:cNvSpPr txBox="1">
            <a:spLocks/>
          </p:cNvSpPr>
          <p:nvPr/>
        </p:nvSpPr>
        <p:spPr>
          <a:xfrm>
            <a:off x="1102171" y="3182112"/>
            <a:ext cx="22179659" cy="866851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Autofit/>
          </a:bodyPr>
          <a:lstStyle>
            <a:lvl1pPr marL="558800" marR="0" indent="-558800" algn="l" defTabSz="784225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 sz="5130" b="0" i="0" u="none" strike="noStrike" cap="none" spc="0" baseline="0">
                <a:solidFill>
                  <a:srgbClr val="000000"/>
                </a:solidFill>
                <a:uFillTx/>
                <a:latin typeface="Graphik"/>
                <a:ea typeface="Graphik"/>
                <a:cs typeface="Graphik"/>
                <a:sym typeface="Graphik"/>
              </a:defRPr>
            </a:lvl1pPr>
            <a:lvl2pPr marL="11176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Graphik"/>
                <a:ea typeface="Graphik"/>
                <a:cs typeface="Graphik"/>
                <a:sym typeface="Graphik"/>
              </a:defRPr>
            </a:lvl2pPr>
            <a:lvl3pPr marL="16764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Graphik"/>
                <a:ea typeface="Graphik"/>
                <a:cs typeface="Graphik"/>
                <a:sym typeface="Graphik"/>
              </a:defRPr>
            </a:lvl3pPr>
            <a:lvl4pPr marL="22352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Graphik"/>
                <a:ea typeface="Graphik"/>
                <a:cs typeface="Graphik"/>
                <a:sym typeface="Graphik"/>
              </a:defRPr>
            </a:lvl4pPr>
            <a:lvl5pPr marL="27940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Graphik"/>
                <a:ea typeface="Graphik"/>
                <a:cs typeface="Graphik"/>
                <a:sym typeface="Graphik"/>
              </a:defRPr>
            </a:lvl5pPr>
            <a:lvl6pPr marL="33528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Graphik"/>
                <a:ea typeface="Graphik"/>
                <a:cs typeface="Graphik"/>
                <a:sym typeface="Graphik"/>
              </a:defRPr>
            </a:lvl6pPr>
            <a:lvl7pPr marL="39116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Graphik"/>
                <a:ea typeface="Graphik"/>
                <a:cs typeface="Graphik"/>
                <a:sym typeface="Graphik"/>
              </a:defRPr>
            </a:lvl7pPr>
            <a:lvl8pPr marL="44704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Graphik"/>
                <a:ea typeface="Graphik"/>
                <a:cs typeface="Graphik"/>
                <a:sym typeface="Graphik"/>
              </a:defRPr>
            </a:lvl8pPr>
            <a:lvl9pPr marL="50292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Graphik"/>
                <a:ea typeface="Graphik"/>
                <a:cs typeface="Graphik"/>
                <a:sym typeface="Graphik"/>
              </a:defRPr>
            </a:lvl9pPr>
          </a:lstStyle>
          <a:p>
            <a:pPr hangingPunct="1">
              <a:lnSpc>
                <a:spcPct val="200000"/>
              </a:lnSpc>
              <a:buClr>
                <a:srgbClr val="4F974F"/>
              </a:buClr>
              <a:buFont typeface="Wingdings" pitchFamily="2" charset="2"/>
              <a:buChar char="Ø"/>
            </a:pPr>
            <a:r>
              <a:rPr lang="ko-KR" altLang="en-US" sz="4800" dirty="0">
                <a:solidFill>
                  <a:srgbClr val="1D1C1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 </a:t>
            </a:r>
            <a:r>
              <a:rPr lang="ko-KR" altLang="en-US" sz="4800" dirty="0" err="1">
                <a:solidFill>
                  <a:srgbClr val="1D1C1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결측치</a:t>
            </a:r>
            <a:r>
              <a:rPr lang="ko-KR" altLang="en-US" sz="4800" dirty="0">
                <a:solidFill>
                  <a:srgbClr val="1D1C1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처리할 때</a:t>
            </a:r>
            <a:r>
              <a:rPr lang="en-US" altLang="ko-KR" sz="4800" dirty="0">
                <a:solidFill>
                  <a:srgbClr val="1D1C1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4800" dirty="0">
                <a:solidFill>
                  <a:srgbClr val="1D1C1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다양한 방법을 적용하지 못 함</a:t>
            </a:r>
            <a:endParaRPr lang="en-US" altLang="ko-KR" sz="4800" dirty="0">
              <a:solidFill>
                <a:srgbClr val="1D1C1D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hangingPunct="1">
              <a:lnSpc>
                <a:spcPct val="200000"/>
              </a:lnSpc>
              <a:buClr>
                <a:srgbClr val="4F974F"/>
              </a:buClr>
              <a:buFont typeface="Wingdings" pitchFamily="2" charset="2"/>
              <a:buChar char="Ø"/>
            </a:pPr>
            <a:r>
              <a:rPr lang="ko-KR" altLang="en-US" sz="4800" dirty="0">
                <a:solidFill>
                  <a:srgbClr val="1D1C1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전체 기간</a:t>
            </a:r>
            <a:r>
              <a:rPr lang="en-US" altLang="ko-KR" sz="4800" dirty="0">
                <a:solidFill>
                  <a:srgbClr val="1D1C1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4800" dirty="0">
                <a:solidFill>
                  <a:srgbClr val="1D1C1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전체 구에 대해</a:t>
            </a:r>
            <a:r>
              <a:rPr lang="en-US" altLang="ko-KR" sz="4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4800" dirty="0">
                <a:solidFill>
                  <a:srgbClr val="1D1C1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분석 과정과 결과를 일반화를 시키기 어려움</a:t>
            </a:r>
            <a:endParaRPr lang="en-US" altLang="ko-KR" sz="4800" dirty="0">
              <a:solidFill>
                <a:srgbClr val="1D1C1D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hangingPunct="1">
              <a:lnSpc>
                <a:spcPct val="200000"/>
              </a:lnSpc>
              <a:buClr>
                <a:srgbClr val="4F974F"/>
              </a:buClr>
              <a:buFont typeface="Wingdings" pitchFamily="2" charset="2"/>
              <a:buChar char="Ø"/>
            </a:pPr>
            <a:r>
              <a:rPr lang="ko-KR" altLang="en-US" sz="4800" dirty="0">
                <a:solidFill>
                  <a:srgbClr val="1D1C1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분석연구과제가 </a:t>
            </a:r>
            <a:r>
              <a:rPr lang="ko-KR" altLang="en-US" sz="4800" dirty="0" err="1">
                <a:solidFill>
                  <a:srgbClr val="1D1C1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단변량</a:t>
            </a:r>
            <a:r>
              <a:rPr lang="ko-KR" altLang="en-US" sz="4800" dirty="0">
                <a:solidFill>
                  <a:srgbClr val="1D1C1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4800" dirty="0" err="1">
                <a:solidFill>
                  <a:srgbClr val="1D1C1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시계열</a:t>
            </a:r>
            <a:r>
              <a:rPr lang="ko-KR" altLang="en-US" sz="4800" dirty="0">
                <a:solidFill>
                  <a:srgbClr val="1D1C1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분석 방법이므로</a:t>
            </a:r>
            <a:r>
              <a:rPr lang="en-US" altLang="ko-KR" sz="4800" dirty="0">
                <a:solidFill>
                  <a:srgbClr val="1D1C1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 </a:t>
            </a:r>
            <a:r>
              <a:rPr lang="ko-KR" altLang="en-US" sz="4800" dirty="0">
                <a:solidFill>
                  <a:srgbClr val="1D1C1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다른 영향을 받는 변수들을 고려하지 못 함</a:t>
            </a:r>
            <a:endParaRPr lang="en-US" altLang="ko-KR" sz="4800" dirty="0">
              <a:solidFill>
                <a:srgbClr val="1D1C1D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hangingPunct="1">
              <a:lnSpc>
                <a:spcPct val="200000"/>
              </a:lnSpc>
              <a:buClr>
                <a:srgbClr val="4F974F"/>
              </a:buClr>
              <a:buFont typeface="Wingdings" pitchFamily="2" charset="2"/>
              <a:buChar char="Ø"/>
            </a:pPr>
            <a:r>
              <a:rPr lang="ko-KR" altLang="en-US" sz="4800" dirty="0">
                <a:solidFill>
                  <a:srgbClr val="1D1C1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시간에 대한 미세먼지 차이를 일별 데이터를 사용함으로 인해 고려하지 못 함</a:t>
            </a:r>
            <a:endParaRPr lang="en-US" sz="4800" dirty="0">
              <a:solidFill>
                <a:srgbClr val="1D1C1D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665824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DB5CB-C28C-164C-BAAB-9B944CD9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8F803F-AA70-1944-9279-417FA9A4D6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향후 연구 과제</a:t>
            </a:r>
            <a:endParaRPr lang="en-KR" dirty="0"/>
          </a:p>
        </p:txBody>
      </p:sp>
      <p:sp>
        <p:nvSpPr>
          <p:cNvPr id="5" name="분석 과정(추세, 주기성, 계절성 등)">
            <a:extLst>
              <a:ext uri="{FF2B5EF4-FFF2-40B4-BE49-F238E27FC236}">
                <a16:creationId xmlns:a16="http://schemas.microsoft.com/office/drawing/2014/main" id="{0149E952-71AB-004E-9F56-42F2B5C7B2F3}"/>
              </a:ext>
            </a:extLst>
          </p:cNvPr>
          <p:cNvSpPr txBox="1">
            <a:spLocks/>
          </p:cNvSpPr>
          <p:nvPr/>
        </p:nvSpPr>
        <p:spPr>
          <a:xfrm>
            <a:off x="1102171" y="3173046"/>
            <a:ext cx="22179659" cy="86775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>
            <a:lvl1pPr marL="558800" marR="0" indent="-558800" algn="l" defTabSz="784225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 sz="5130" b="0" i="0" u="none" strike="noStrike" cap="none" spc="0" baseline="0">
                <a:solidFill>
                  <a:srgbClr val="000000"/>
                </a:solidFill>
                <a:uFillTx/>
                <a:latin typeface="Graphik"/>
                <a:ea typeface="Graphik"/>
                <a:cs typeface="Graphik"/>
                <a:sym typeface="Graphik"/>
              </a:defRPr>
            </a:lvl1pPr>
            <a:lvl2pPr marL="11176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Graphik"/>
                <a:ea typeface="Graphik"/>
                <a:cs typeface="Graphik"/>
                <a:sym typeface="Graphik"/>
              </a:defRPr>
            </a:lvl2pPr>
            <a:lvl3pPr marL="16764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Graphik"/>
                <a:ea typeface="Graphik"/>
                <a:cs typeface="Graphik"/>
                <a:sym typeface="Graphik"/>
              </a:defRPr>
            </a:lvl3pPr>
            <a:lvl4pPr marL="22352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Graphik"/>
                <a:ea typeface="Graphik"/>
                <a:cs typeface="Graphik"/>
                <a:sym typeface="Graphik"/>
              </a:defRPr>
            </a:lvl4pPr>
            <a:lvl5pPr marL="27940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Graphik"/>
                <a:ea typeface="Graphik"/>
                <a:cs typeface="Graphik"/>
                <a:sym typeface="Graphik"/>
              </a:defRPr>
            </a:lvl5pPr>
            <a:lvl6pPr marL="33528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Graphik"/>
                <a:ea typeface="Graphik"/>
                <a:cs typeface="Graphik"/>
                <a:sym typeface="Graphik"/>
              </a:defRPr>
            </a:lvl6pPr>
            <a:lvl7pPr marL="39116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Graphik"/>
                <a:ea typeface="Graphik"/>
                <a:cs typeface="Graphik"/>
                <a:sym typeface="Graphik"/>
              </a:defRPr>
            </a:lvl7pPr>
            <a:lvl8pPr marL="44704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Graphik"/>
                <a:ea typeface="Graphik"/>
                <a:cs typeface="Graphik"/>
                <a:sym typeface="Graphik"/>
              </a:defRPr>
            </a:lvl8pPr>
            <a:lvl9pPr marL="50292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Graphik"/>
                <a:ea typeface="Graphik"/>
                <a:cs typeface="Graphik"/>
                <a:sym typeface="Graphik"/>
              </a:defRPr>
            </a:lvl9pPr>
          </a:lstStyle>
          <a:p>
            <a:pPr hangingPunct="1">
              <a:lnSpc>
                <a:spcPct val="210000"/>
              </a:lnSpc>
              <a:buClr>
                <a:srgbClr val="4F974F"/>
              </a:buClr>
              <a:buFont typeface="Wingdings" pitchFamily="2" charset="2"/>
              <a:buChar char="Ø"/>
            </a:pPr>
            <a:r>
              <a:rPr lang="ko-KR" altLang="en-US" sz="4800" dirty="0" err="1">
                <a:solidFill>
                  <a:srgbClr val="1D1C1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시간별</a:t>
            </a:r>
            <a:r>
              <a:rPr lang="ko-KR" altLang="en-US" sz="4800" dirty="0">
                <a:solidFill>
                  <a:srgbClr val="1D1C1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데이터를 구하여</a:t>
            </a:r>
            <a:r>
              <a:rPr lang="en-US" altLang="ko-KR" sz="4800" dirty="0">
                <a:solidFill>
                  <a:srgbClr val="1D1C1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4800" dirty="0">
                <a:solidFill>
                  <a:srgbClr val="1D1C1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자세한 분석 진행</a:t>
            </a:r>
            <a:r>
              <a:rPr lang="en-US" altLang="ko-KR" sz="4000" dirty="0">
                <a:solidFill>
                  <a:srgbClr val="1D1C1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4000" dirty="0">
                <a:solidFill>
                  <a:srgbClr val="1D1C1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단</a:t>
            </a:r>
            <a:r>
              <a:rPr lang="en-US" altLang="ko-KR" sz="4000" dirty="0">
                <a:solidFill>
                  <a:srgbClr val="1D1C1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4000" dirty="0" err="1">
                <a:solidFill>
                  <a:srgbClr val="1D1C1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결측치</a:t>
            </a:r>
            <a:r>
              <a:rPr lang="ko-KR" altLang="en-US" sz="4000" dirty="0">
                <a:solidFill>
                  <a:srgbClr val="1D1C1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없는 데이터 필요</a:t>
            </a:r>
            <a:r>
              <a:rPr lang="en-US" altLang="ko-KR" sz="4000" dirty="0">
                <a:solidFill>
                  <a:srgbClr val="1D1C1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en-US" altLang="ko-KR" sz="4800" dirty="0">
              <a:solidFill>
                <a:srgbClr val="1D1C1D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hangingPunct="1">
              <a:lnSpc>
                <a:spcPct val="210000"/>
              </a:lnSpc>
              <a:buClr>
                <a:srgbClr val="4F974F"/>
              </a:buClr>
              <a:buFont typeface="Wingdings" pitchFamily="2" charset="2"/>
              <a:buChar char="Ø"/>
            </a:pPr>
            <a:r>
              <a:rPr lang="ko-KR" altLang="en-US" sz="4800" dirty="0">
                <a:solidFill>
                  <a:srgbClr val="1D1C1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미세먼지에 대해 영향을 주는 독립 변수에 대한 설명력을 분석하여서</a:t>
            </a:r>
            <a:r>
              <a:rPr lang="en-US" altLang="ko-KR" sz="4800" dirty="0">
                <a:solidFill>
                  <a:srgbClr val="1D1C1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4800" dirty="0" err="1">
                <a:solidFill>
                  <a:srgbClr val="1D1C1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다변량</a:t>
            </a:r>
            <a:r>
              <a:rPr lang="ko-KR" altLang="en-US" sz="4800" dirty="0">
                <a:solidFill>
                  <a:srgbClr val="1D1C1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4800" dirty="0" err="1">
                <a:solidFill>
                  <a:srgbClr val="1D1C1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시계열</a:t>
            </a:r>
            <a:r>
              <a:rPr lang="ko-KR" altLang="en-US" sz="4800" dirty="0">
                <a:solidFill>
                  <a:srgbClr val="1D1C1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및 다중 회귀분석으로 분석방법을 진행</a:t>
            </a:r>
            <a:endParaRPr lang="en-US" altLang="ko-KR" sz="4800" dirty="0">
              <a:solidFill>
                <a:srgbClr val="1D1C1D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hangingPunct="1">
              <a:lnSpc>
                <a:spcPct val="210000"/>
              </a:lnSpc>
              <a:buClr>
                <a:srgbClr val="4F974F"/>
              </a:buClr>
              <a:buFont typeface="Wingdings" pitchFamily="2" charset="2"/>
              <a:buChar char="Ø"/>
            </a:pPr>
            <a:r>
              <a:rPr lang="ko-KR" altLang="en-US" sz="4800" dirty="0">
                <a:solidFill>
                  <a:srgbClr val="1D1C1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모든 구간과 구의 데이터를 정규 </a:t>
            </a:r>
            <a:r>
              <a:rPr lang="ko-KR" altLang="en-US" sz="4800" dirty="0" err="1">
                <a:solidFill>
                  <a:srgbClr val="1D1C1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분포화</a:t>
            </a:r>
            <a:r>
              <a:rPr lang="ko-KR" altLang="en-US" sz="4800" dirty="0">
                <a:solidFill>
                  <a:srgbClr val="1D1C1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시켜서</a:t>
            </a:r>
            <a:r>
              <a:rPr lang="en-US" altLang="ko-KR" sz="4800" dirty="0">
                <a:solidFill>
                  <a:srgbClr val="1D1C1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4800" dirty="0">
                <a:solidFill>
                  <a:srgbClr val="1D1C1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분석을 진행</a:t>
            </a:r>
            <a:endParaRPr lang="en-US" altLang="ko-KR" sz="4800" dirty="0">
              <a:solidFill>
                <a:srgbClr val="1D1C1D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hangingPunct="1">
              <a:lnSpc>
                <a:spcPct val="210000"/>
              </a:lnSpc>
              <a:buClr>
                <a:srgbClr val="4F974F"/>
              </a:buClr>
              <a:buFont typeface="Wingdings" pitchFamily="2" charset="2"/>
              <a:buChar char="Ø"/>
            </a:pPr>
            <a:r>
              <a:rPr lang="ko-KR" altLang="en-US" sz="4800" dirty="0" err="1">
                <a:solidFill>
                  <a:srgbClr val="1D1C1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딥러닝</a:t>
            </a:r>
            <a:r>
              <a:rPr lang="ko-KR" altLang="en-US" sz="4800" dirty="0">
                <a:solidFill>
                  <a:srgbClr val="1D1C1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기법을 사용하여 </a:t>
            </a:r>
            <a:r>
              <a:rPr lang="ko-KR" altLang="en-US" sz="4800" dirty="0" err="1">
                <a:solidFill>
                  <a:srgbClr val="1D1C1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시계열</a:t>
            </a:r>
            <a:r>
              <a:rPr lang="ko-KR" altLang="en-US" sz="4800" dirty="0">
                <a:solidFill>
                  <a:srgbClr val="1D1C1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분석 진행</a:t>
            </a:r>
            <a:endParaRPr lang="en-US" sz="4800" dirty="0">
              <a:solidFill>
                <a:srgbClr val="1D1C1D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22479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DB5CB-C28C-164C-BAAB-9B944CD9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8F803F-AA70-1944-9279-417FA9A4D6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기대 효과</a:t>
            </a:r>
            <a:endParaRPr lang="en-KR" dirty="0"/>
          </a:p>
        </p:txBody>
      </p:sp>
      <p:sp>
        <p:nvSpPr>
          <p:cNvPr id="6" name="화살표: 오른쪽 32">
            <a:extLst>
              <a:ext uri="{FF2B5EF4-FFF2-40B4-BE49-F238E27FC236}">
                <a16:creationId xmlns:a16="http://schemas.microsoft.com/office/drawing/2014/main" id="{68EA6F6A-B2D5-DA4E-88AE-A17D2E32408C}"/>
              </a:ext>
            </a:extLst>
          </p:cNvPr>
          <p:cNvSpPr/>
          <p:nvPr/>
        </p:nvSpPr>
        <p:spPr>
          <a:xfrm rot="5400000">
            <a:off x="11525488" y="7158110"/>
            <a:ext cx="1260000" cy="1440000"/>
          </a:xfrm>
          <a:prstGeom prst="rightArrow">
            <a:avLst/>
          </a:prstGeom>
          <a:gradFill>
            <a:gsLst>
              <a:gs pos="0">
                <a:srgbClr val="024405">
                  <a:alpha val="70000"/>
                </a:srgbClr>
              </a:gs>
              <a:gs pos="100000">
                <a:srgbClr val="4F9750">
                  <a:alpha val="80000"/>
                </a:srgbClr>
              </a:gs>
            </a:gsLst>
            <a:lin ang="3900000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-Medium"/>
              <a:ea typeface="Graphik-Medium"/>
              <a:cs typeface="Graphik-Medium"/>
              <a:sym typeface="Graphik Medium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26B7528-F977-A34B-87B9-9BB0AAC18F62}"/>
              </a:ext>
            </a:extLst>
          </p:cNvPr>
          <p:cNvSpPr/>
          <p:nvPr/>
        </p:nvSpPr>
        <p:spPr>
          <a:xfrm>
            <a:off x="1392000" y="2839261"/>
            <a:ext cx="21600000" cy="3600000"/>
          </a:xfrm>
          <a:prstGeom prst="roundRect">
            <a:avLst/>
          </a:prstGeom>
          <a:noFill/>
          <a:ln w="76200" cap="flat">
            <a:gradFill>
              <a:gsLst>
                <a:gs pos="0">
                  <a:srgbClr val="024405"/>
                </a:gs>
                <a:gs pos="100000">
                  <a:srgbClr val="4F974F">
                    <a:alpha val="70000"/>
                  </a:srgbClr>
                </a:gs>
              </a:gsLst>
              <a:lin ang="3900000" scaled="0"/>
            </a:gra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raphik-Medium"/>
                <a:ea typeface="Graphik-Medium"/>
                <a:cs typeface="Graphik-Medium"/>
                <a:sym typeface="Graphik Medium"/>
              </a:rPr>
              <a:t>    </a:t>
            </a:r>
            <a:endParaRPr kumimoji="0" lang="en-KR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Graphik-Medium"/>
              <a:ea typeface="Graphik-Medium"/>
              <a:cs typeface="Graphik-Medium"/>
              <a:sym typeface="Graphik Medium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CD302A9-DDBE-1443-A6D8-BF35A10DC30D}"/>
              </a:ext>
            </a:extLst>
          </p:cNvPr>
          <p:cNvSpPr/>
          <p:nvPr/>
        </p:nvSpPr>
        <p:spPr>
          <a:xfrm>
            <a:off x="1270000" y="9316959"/>
            <a:ext cx="21600000" cy="2160000"/>
          </a:xfrm>
          <a:prstGeom prst="roundRect">
            <a:avLst/>
          </a:prstGeom>
          <a:noFill/>
          <a:ln w="76200" cap="flat">
            <a:gradFill>
              <a:gsLst>
                <a:gs pos="0">
                  <a:srgbClr val="024405"/>
                </a:gs>
                <a:gs pos="100000">
                  <a:srgbClr val="4F974F">
                    <a:alpha val="70000"/>
                  </a:srgbClr>
                </a:gs>
              </a:gsLst>
              <a:lin ang="3900000" scaled="0"/>
            </a:gra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raphik-Medium"/>
                <a:ea typeface="Graphik-Medium"/>
                <a:cs typeface="Graphik-Medium"/>
                <a:sym typeface="Graphik Medium"/>
              </a:rPr>
              <a:t>    </a:t>
            </a:r>
            <a:endParaRPr kumimoji="0" lang="en-KR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Graphik-Medium"/>
              <a:ea typeface="Graphik-Medium"/>
              <a:cs typeface="Graphik-Medium"/>
              <a:sym typeface="Graphik Mediu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59AA33-CA89-EA48-AA7D-AB2355B8A3F5}"/>
              </a:ext>
            </a:extLst>
          </p:cNvPr>
          <p:cNvSpPr txBox="1"/>
          <p:nvPr/>
        </p:nvSpPr>
        <p:spPr>
          <a:xfrm>
            <a:off x="1848231" y="3638767"/>
            <a:ext cx="20646009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서울특별시의 구별 미세먼지를 사전 예측을 통해 호흡기 환자 및 폐 관련 질환 환자들에게 외출자제 및 마스크 착용</a:t>
            </a:r>
            <a:r>
              <a:rPr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권장하는 등</a:t>
            </a:r>
            <a:r>
              <a:rPr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구별 주민들의 사전 대응에 도움을 기여 할 수 있을 것으로 예상</a:t>
            </a:r>
            <a:endParaRPr lang="en-US" altLang="ko-KR" sz="4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0CABCB-1BE5-7F45-A143-3A8C5857950D}"/>
              </a:ext>
            </a:extLst>
          </p:cNvPr>
          <p:cNvSpPr txBox="1"/>
          <p:nvPr/>
        </p:nvSpPr>
        <p:spPr>
          <a:xfrm>
            <a:off x="1799336" y="9730110"/>
            <a:ext cx="20541328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연구가 더 진행이 돼서 더 넓은 구간을 예측할 수 있다면</a:t>
            </a:r>
            <a:r>
              <a:rPr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향후</a:t>
            </a:r>
            <a:r>
              <a:rPr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구별</a:t>
            </a:r>
            <a:r>
              <a:rPr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미세먼지 관련 예산편성 및 저감대책에 기여할 수 있을 것으로 예상</a:t>
            </a:r>
            <a:endParaRPr lang="en-US" altLang="ko-KR" sz="4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5740808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lur&#10;&#10;Description automatically generated">
            <a:extLst>
              <a:ext uri="{FF2B5EF4-FFF2-40B4-BE49-F238E27FC236}">
                <a16:creationId xmlns:a16="http://schemas.microsoft.com/office/drawing/2014/main" id="{E6CCF3EA-AEC1-FF46-A5BE-F2097D9B433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7183"/>
            <a:ext cx="24384000" cy="14010366"/>
          </a:xfrm>
          <a:prstGeom prst="rect">
            <a:avLst/>
          </a:prstGeom>
        </p:spPr>
      </p:pic>
      <p:sp>
        <p:nvSpPr>
          <p:cNvPr id="14" name="Rectangle">
            <a:extLst>
              <a:ext uri="{FF2B5EF4-FFF2-40B4-BE49-F238E27FC236}">
                <a16:creationId xmlns:a16="http://schemas.microsoft.com/office/drawing/2014/main" id="{8680397D-71FB-C744-A097-F8BC8FEAFD09}"/>
              </a:ext>
            </a:extLst>
          </p:cNvPr>
          <p:cNvSpPr/>
          <p:nvPr/>
        </p:nvSpPr>
        <p:spPr>
          <a:xfrm>
            <a:off x="19050" y="-73592"/>
            <a:ext cx="24384000" cy="14010366"/>
          </a:xfrm>
          <a:prstGeom prst="rect">
            <a:avLst/>
          </a:pr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latin typeface="Graphik-Medium"/>
                <a:ea typeface="Graphik-Medium"/>
                <a:cs typeface="Graphik-Medium"/>
                <a:sym typeface="Graphik Medium"/>
              </a:defRPr>
            </a:pPr>
            <a:endParaRPr dirty="0"/>
          </a:p>
        </p:txBody>
      </p:sp>
      <p:sp>
        <p:nvSpPr>
          <p:cNvPr id="7" name="직사각형 1">
            <a:extLst>
              <a:ext uri="{FF2B5EF4-FFF2-40B4-BE49-F238E27FC236}">
                <a16:creationId xmlns:a16="http://schemas.microsoft.com/office/drawing/2014/main" id="{820EA7BE-18FC-9A43-BBBE-242F16D8F090}"/>
              </a:ext>
            </a:extLst>
          </p:cNvPr>
          <p:cNvSpPr>
            <a:spLocks/>
          </p:cNvSpPr>
          <p:nvPr/>
        </p:nvSpPr>
        <p:spPr>
          <a:xfrm>
            <a:off x="836221" y="143862"/>
            <a:ext cx="22742236" cy="13533121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Graphik-Medium"/>
              <a:ea typeface="Graphik-Medium"/>
              <a:cs typeface="Graphik-Medium"/>
              <a:sym typeface="Graphik Medium"/>
            </a:endParaRPr>
          </a:p>
        </p:txBody>
      </p:sp>
      <p:sp>
        <p:nvSpPr>
          <p:cNvPr id="154" name="多多익선"/>
          <p:cNvSpPr txBox="1">
            <a:spLocks noGrp="1"/>
          </p:cNvSpPr>
          <p:nvPr>
            <p:ph type="title"/>
          </p:nvPr>
        </p:nvSpPr>
        <p:spPr>
          <a:xfrm>
            <a:off x="1270000" y="1270000"/>
            <a:ext cx="21844000" cy="11175422"/>
          </a:xfrm>
          <a:prstGeom prst="rect">
            <a:avLst/>
          </a:prstGeom>
        </p:spPr>
        <p:txBody>
          <a:bodyPr anchor="ctr"/>
          <a:lstStyle>
            <a:lvl1pPr defTabSz="2438338">
              <a:defRPr sz="15000" spc="-450">
                <a:gradFill flip="none" rotWithShape="1">
                  <a:gsLst>
                    <a:gs pos="0">
                      <a:srgbClr val="357975"/>
                    </a:gs>
                    <a:gs pos="100000">
                      <a:srgbClr val="5F9458"/>
                    </a:gs>
                  </a:gsLst>
                  <a:lin ang="2700000" scaled="0"/>
                </a:gra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br>
              <a:rPr lang="en-US" dirty="0"/>
            </a:br>
            <a:br>
              <a:rPr lang="en-US" dirty="0"/>
            </a:br>
            <a:endParaRPr dirty="0"/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CA81F542-F393-B04B-9153-3DED1E019699}"/>
              </a:ext>
            </a:extLst>
          </p:cNvPr>
          <p:cNvSpPr/>
          <p:nvPr/>
        </p:nvSpPr>
        <p:spPr>
          <a:xfrm>
            <a:off x="0" y="-147184"/>
            <a:ext cx="24403050" cy="14083958"/>
          </a:xfrm>
          <a:prstGeom prst="frame">
            <a:avLst>
              <a:gd name="adj1" fmla="val 6185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K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-Medium"/>
              <a:ea typeface="Graphik-Medium"/>
              <a:cs typeface="Graphik-Medium"/>
              <a:sym typeface="Graphik Medium"/>
            </a:endParaRPr>
          </a:p>
        </p:txBody>
      </p:sp>
      <p:sp>
        <p:nvSpPr>
          <p:cNvPr id="11" name="QnA">
            <a:extLst>
              <a:ext uri="{FF2B5EF4-FFF2-40B4-BE49-F238E27FC236}">
                <a16:creationId xmlns:a16="http://schemas.microsoft.com/office/drawing/2014/main" id="{71771C48-803C-9C42-A238-3684B59B2113}"/>
              </a:ext>
            </a:extLst>
          </p:cNvPr>
          <p:cNvSpPr txBox="1">
            <a:spLocks/>
          </p:cNvSpPr>
          <p:nvPr/>
        </p:nvSpPr>
        <p:spPr>
          <a:xfrm>
            <a:off x="1270000" y="5236132"/>
            <a:ext cx="21844000" cy="4488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0" b="0" i="0" u="none" strike="noStrike" cap="none" spc="-700" baseline="0">
                <a:gradFill flip="none" rotWithShape="1">
                  <a:gsLst>
                    <a:gs pos="0">
                      <a:srgbClr val="087D73"/>
                    </a:gs>
                    <a:gs pos="100000">
                      <a:srgbClr val="388F5C"/>
                    </a:gs>
                  </a:gsLst>
                  <a:lin ang="3900000" scaled="0"/>
                </a:gradFill>
                <a:uFillTx/>
                <a:latin typeface="SignPainter-HouseScript Semibold"/>
                <a:ea typeface="SignPainter-HouseScript Semibold"/>
                <a:cs typeface="SignPainter-HouseScript Semibold"/>
                <a:sym typeface="SignPainter-HouseScript Semibold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FFFFFF"/>
                </a:solidFill>
                <a:uFillTx/>
                <a:latin typeface="Graphik-Medium"/>
                <a:ea typeface="Graphik-Medium"/>
                <a:cs typeface="Graphik-Medium"/>
                <a:sym typeface="Graphik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FFFFFF"/>
                </a:solidFill>
                <a:uFillTx/>
                <a:latin typeface="Graphik-Medium"/>
                <a:ea typeface="Graphik-Medium"/>
                <a:cs typeface="Graphik-Medium"/>
                <a:sym typeface="Graphik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FFFFFF"/>
                </a:solidFill>
                <a:uFillTx/>
                <a:latin typeface="Graphik-Medium"/>
                <a:ea typeface="Graphik-Medium"/>
                <a:cs typeface="Graphik-Medium"/>
                <a:sym typeface="Graphik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FFFFFF"/>
                </a:solidFill>
                <a:uFillTx/>
                <a:latin typeface="Graphik-Medium"/>
                <a:ea typeface="Graphik-Medium"/>
                <a:cs typeface="Graphik-Medium"/>
                <a:sym typeface="Graphik Medium"/>
              </a:defRPr>
            </a:lvl5pPr>
            <a:lvl6pPr marL="33528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Graphik"/>
                <a:ea typeface="Graphik"/>
                <a:cs typeface="Graphik"/>
                <a:sym typeface="Graphik"/>
              </a:defRPr>
            </a:lvl6pPr>
            <a:lvl7pPr marL="39116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Graphik"/>
                <a:ea typeface="Graphik"/>
                <a:cs typeface="Graphik"/>
                <a:sym typeface="Graphik"/>
              </a:defRPr>
            </a:lvl7pPr>
            <a:lvl8pPr marL="44704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Graphik"/>
                <a:ea typeface="Graphik"/>
                <a:cs typeface="Graphik"/>
                <a:sym typeface="Graphik"/>
              </a:defRPr>
            </a:lvl8pPr>
            <a:lvl9pPr marL="50292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Graphik"/>
                <a:ea typeface="Graphik"/>
                <a:cs typeface="Graphik"/>
                <a:sym typeface="Graphik"/>
              </a:defRPr>
            </a:lvl9pPr>
          </a:lstStyle>
          <a:p>
            <a:pPr hangingPunct="1"/>
            <a:r>
              <a:rPr lang="en-US" dirty="0" err="1"/>
              <a:t>QnA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529286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lur&#10;&#10;Description automatically generated">
            <a:extLst>
              <a:ext uri="{FF2B5EF4-FFF2-40B4-BE49-F238E27FC236}">
                <a16:creationId xmlns:a16="http://schemas.microsoft.com/office/drawing/2014/main" id="{E6CCF3EA-AEC1-FF46-A5BE-F2097D9B433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7183"/>
            <a:ext cx="24384000" cy="14010366"/>
          </a:xfrm>
          <a:prstGeom prst="rect">
            <a:avLst/>
          </a:prstGeom>
        </p:spPr>
      </p:pic>
      <p:sp>
        <p:nvSpPr>
          <p:cNvPr id="14" name="Rectangle">
            <a:extLst>
              <a:ext uri="{FF2B5EF4-FFF2-40B4-BE49-F238E27FC236}">
                <a16:creationId xmlns:a16="http://schemas.microsoft.com/office/drawing/2014/main" id="{8680397D-71FB-C744-A097-F8BC8FEAFD09}"/>
              </a:ext>
            </a:extLst>
          </p:cNvPr>
          <p:cNvSpPr/>
          <p:nvPr/>
        </p:nvSpPr>
        <p:spPr>
          <a:xfrm>
            <a:off x="19050" y="-73592"/>
            <a:ext cx="24384000" cy="14010366"/>
          </a:xfrm>
          <a:prstGeom prst="rect">
            <a:avLst/>
          </a:pr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latin typeface="Graphik-Medium"/>
                <a:ea typeface="Graphik-Medium"/>
                <a:cs typeface="Graphik-Medium"/>
                <a:sym typeface="Graphik Medium"/>
              </a:defRPr>
            </a:pPr>
            <a:endParaRPr dirty="0"/>
          </a:p>
        </p:txBody>
      </p:sp>
      <p:sp>
        <p:nvSpPr>
          <p:cNvPr id="7" name="직사각형 1">
            <a:extLst>
              <a:ext uri="{FF2B5EF4-FFF2-40B4-BE49-F238E27FC236}">
                <a16:creationId xmlns:a16="http://schemas.microsoft.com/office/drawing/2014/main" id="{820EA7BE-18FC-9A43-BBBE-242F16D8F090}"/>
              </a:ext>
            </a:extLst>
          </p:cNvPr>
          <p:cNvSpPr>
            <a:spLocks/>
          </p:cNvSpPr>
          <p:nvPr/>
        </p:nvSpPr>
        <p:spPr>
          <a:xfrm>
            <a:off x="836221" y="143862"/>
            <a:ext cx="22742236" cy="13533121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Graphik-Medium"/>
              <a:ea typeface="Graphik-Medium"/>
              <a:cs typeface="Graphik-Medium"/>
              <a:sym typeface="Graphik Medium"/>
            </a:endParaRPr>
          </a:p>
        </p:txBody>
      </p:sp>
      <p:sp>
        <p:nvSpPr>
          <p:cNvPr id="154" name="多多익선"/>
          <p:cNvSpPr txBox="1">
            <a:spLocks noGrp="1"/>
          </p:cNvSpPr>
          <p:nvPr>
            <p:ph type="title"/>
          </p:nvPr>
        </p:nvSpPr>
        <p:spPr>
          <a:xfrm>
            <a:off x="1270000" y="1270000"/>
            <a:ext cx="21844000" cy="11175422"/>
          </a:xfrm>
          <a:prstGeom prst="rect">
            <a:avLst/>
          </a:prstGeom>
        </p:spPr>
        <p:txBody>
          <a:bodyPr anchor="ctr"/>
          <a:lstStyle>
            <a:lvl1pPr defTabSz="2438338">
              <a:defRPr sz="15000" spc="-450">
                <a:gradFill flip="none" rotWithShape="1">
                  <a:gsLst>
                    <a:gs pos="0">
                      <a:srgbClr val="357975"/>
                    </a:gs>
                    <a:gs pos="100000">
                      <a:srgbClr val="5F9458"/>
                    </a:gs>
                  </a:gsLst>
                  <a:lin ang="2700000" scaled="0"/>
                </a:gra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br>
              <a:rPr lang="en-US" dirty="0"/>
            </a:br>
            <a:br>
              <a:rPr lang="en-US" dirty="0"/>
            </a:br>
            <a:endParaRPr dirty="0"/>
          </a:p>
        </p:txBody>
      </p:sp>
      <p:sp>
        <p:nvSpPr>
          <p:cNvPr id="8" name="분석 배경 및 개요…">
            <a:extLst>
              <a:ext uri="{FF2B5EF4-FFF2-40B4-BE49-F238E27FC236}">
                <a16:creationId xmlns:a16="http://schemas.microsoft.com/office/drawing/2014/main" id="{3E9C7C44-64DD-7943-8B3C-E311630C1BF4}"/>
              </a:ext>
            </a:extLst>
          </p:cNvPr>
          <p:cNvSpPr txBox="1">
            <a:spLocks/>
          </p:cNvSpPr>
          <p:nvPr/>
        </p:nvSpPr>
        <p:spPr>
          <a:xfrm>
            <a:off x="6449205" y="6248400"/>
            <a:ext cx="11485590" cy="2482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FFFFFF"/>
                </a:solidFill>
                <a:uFillTx/>
                <a:latin typeface="Graphik-Medium"/>
                <a:ea typeface="Graphik-Medium"/>
                <a:cs typeface="Graphik-Medium"/>
                <a:sym typeface="Graphik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FFFFFF"/>
                </a:solidFill>
                <a:uFillTx/>
                <a:latin typeface="Graphik-Medium"/>
                <a:ea typeface="Graphik-Medium"/>
                <a:cs typeface="Graphik-Medium"/>
                <a:sym typeface="Graphik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FFFFFF"/>
                </a:solidFill>
                <a:uFillTx/>
                <a:latin typeface="Graphik-Medium"/>
                <a:ea typeface="Graphik-Medium"/>
                <a:cs typeface="Graphik-Medium"/>
                <a:sym typeface="Graphik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FFFFFF"/>
                </a:solidFill>
                <a:uFillTx/>
                <a:latin typeface="Graphik-Medium"/>
                <a:ea typeface="Graphik-Medium"/>
                <a:cs typeface="Graphik-Medium"/>
                <a:sym typeface="Graphik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FFFFFF"/>
                </a:solidFill>
                <a:uFillTx/>
                <a:latin typeface="Graphik-Medium"/>
                <a:ea typeface="Graphik-Medium"/>
                <a:cs typeface="Graphik-Medium"/>
                <a:sym typeface="Graphik Medium"/>
              </a:defRPr>
            </a:lvl5pPr>
            <a:lvl6pPr marL="33528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Graphik"/>
                <a:ea typeface="Graphik"/>
                <a:cs typeface="Graphik"/>
                <a:sym typeface="Graphik"/>
              </a:defRPr>
            </a:lvl6pPr>
            <a:lvl7pPr marL="39116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Graphik"/>
                <a:ea typeface="Graphik"/>
                <a:cs typeface="Graphik"/>
                <a:sym typeface="Graphik"/>
              </a:defRPr>
            </a:lvl7pPr>
            <a:lvl8pPr marL="44704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Graphik"/>
                <a:ea typeface="Graphik"/>
                <a:cs typeface="Graphik"/>
                <a:sym typeface="Graphik"/>
              </a:defRPr>
            </a:lvl8pPr>
            <a:lvl9pPr marL="50292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Graphik"/>
                <a:ea typeface="Graphik"/>
                <a:cs typeface="Graphik"/>
                <a:sym typeface="Graphik"/>
              </a:defRPr>
            </a:lvl9pPr>
          </a:lstStyle>
          <a:p>
            <a:pPr hangingPunct="1">
              <a:lnSpc>
                <a:spcPct val="90000"/>
              </a:lnSpc>
              <a:defRPr sz="10000" spc="-300">
                <a:gradFill flip="none" rotWithShape="1">
                  <a:gsLst>
                    <a:gs pos="0">
                      <a:srgbClr val="367975"/>
                    </a:gs>
                    <a:gs pos="100000">
                      <a:srgbClr val="5F9458"/>
                    </a:gs>
                  </a:gsLst>
                  <a:lin ang="2700000" scaled="0"/>
                </a:gradFill>
                <a:latin typeface="Noto Sans CJK KR Bold"/>
                <a:ea typeface="Noto Sans CJK KR Bold"/>
                <a:cs typeface="Noto Sans CJK KR Bold"/>
                <a:sym typeface="Noto Sans CJK KR Bold"/>
              </a:defRPr>
            </a:pPr>
            <a:r>
              <a:rPr lang="en-US" altLang="ko-KR" sz="13800" b="1" spc="-3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oto Sans CJK KR Bold"/>
                <a:sym typeface="Noto Sans CJK KR Bold"/>
              </a:rPr>
              <a:t>THANK</a:t>
            </a:r>
            <a:r>
              <a:rPr lang="en-US" altLang="ko-KR" sz="13800" spc="-300" dirty="0">
                <a:solidFill>
                  <a:schemeClr val="bg1"/>
                </a:solidFill>
                <a:latin typeface="+mn-ea"/>
                <a:ea typeface="+mn-ea"/>
                <a:cs typeface="Noto Sans CJK KR Bold"/>
                <a:sym typeface="Noto Sans CJK KR Bold"/>
              </a:rPr>
              <a:t> YOU</a:t>
            </a:r>
            <a:endParaRPr lang="en-US" sz="13800" spc="-300" dirty="0">
              <a:solidFill>
                <a:schemeClr val="bg1"/>
              </a:solidFill>
              <a:latin typeface="+mn-ea"/>
              <a:ea typeface="+mn-ea"/>
              <a:cs typeface="Noto Sans CJK KR Bold"/>
              <a:sym typeface="Noto Sans CJK KR Bold"/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CA81F542-F393-B04B-9153-3DED1E019699}"/>
              </a:ext>
            </a:extLst>
          </p:cNvPr>
          <p:cNvSpPr/>
          <p:nvPr/>
        </p:nvSpPr>
        <p:spPr>
          <a:xfrm>
            <a:off x="0" y="-147184"/>
            <a:ext cx="24403050" cy="14083958"/>
          </a:xfrm>
          <a:prstGeom prst="frame">
            <a:avLst>
              <a:gd name="adj1" fmla="val 6185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K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-Medium"/>
              <a:ea typeface="Graphik-Medium"/>
              <a:cs typeface="Graphik-Medium"/>
              <a:sym typeface="Graphik Medium"/>
            </a:endParaRPr>
          </a:p>
        </p:txBody>
      </p:sp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82B545DC-C092-2C4F-A19E-CA00255F15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31" b="55316"/>
          <a:stretch/>
        </p:blipFill>
        <p:spPr>
          <a:xfrm>
            <a:off x="21347727" y="11038597"/>
            <a:ext cx="1748579" cy="155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521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y, outdoor, city&#10;&#10;Description automatically generated">
            <a:extLst>
              <a:ext uri="{FF2B5EF4-FFF2-40B4-BE49-F238E27FC236}">
                <a16:creationId xmlns:a16="http://schemas.microsoft.com/office/drawing/2014/main" id="{8CF4CDE6-43C3-6C42-AFE6-A3C29FF76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-73592"/>
            <a:ext cx="24384000" cy="14010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">
            <a:extLst>
              <a:ext uri="{FF2B5EF4-FFF2-40B4-BE49-F238E27FC236}">
                <a16:creationId xmlns:a16="http://schemas.microsoft.com/office/drawing/2014/main" id="{FD65E287-CECF-BA4E-9F21-DB1AA057E7EB}"/>
              </a:ext>
            </a:extLst>
          </p:cNvPr>
          <p:cNvSpPr/>
          <p:nvPr/>
        </p:nvSpPr>
        <p:spPr>
          <a:xfrm>
            <a:off x="19050" y="-73592"/>
            <a:ext cx="24384000" cy="14010366"/>
          </a:xfrm>
          <a:prstGeom prst="rect">
            <a:avLst/>
          </a:prstGeom>
          <a:solidFill>
            <a:srgbClr val="004E05">
              <a:alpha val="5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latin typeface="Graphik-Medium"/>
                <a:ea typeface="Graphik-Medium"/>
                <a:cs typeface="Graphik-Medium"/>
                <a:sym typeface="Graphik Medium"/>
              </a:defRPr>
            </a:pPr>
            <a:endParaRPr/>
          </a:p>
        </p:txBody>
      </p:sp>
      <p:sp>
        <p:nvSpPr>
          <p:cNvPr id="10" name="직사각형 1">
            <a:extLst>
              <a:ext uri="{FF2B5EF4-FFF2-40B4-BE49-F238E27FC236}">
                <a16:creationId xmlns:a16="http://schemas.microsoft.com/office/drawing/2014/main" id="{D5CF41C1-3E5F-814A-BA46-4A0F0124438E}"/>
              </a:ext>
            </a:extLst>
          </p:cNvPr>
          <p:cNvSpPr>
            <a:spLocks/>
          </p:cNvSpPr>
          <p:nvPr/>
        </p:nvSpPr>
        <p:spPr>
          <a:xfrm>
            <a:off x="0" y="4231591"/>
            <a:ext cx="24403050" cy="54000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-Medium"/>
              <a:ea typeface="Graphik-Medium"/>
              <a:cs typeface="Graphik-Medium"/>
              <a:sym typeface="Graphik Medium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C6D70-3301-9648-9A7D-E883BEF38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6097" y="6156891"/>
            <a:ext cx="11051806" cy="1549400"/>
          </a:xfrm>
        </p:spPr>
        <p:txBody>
          <a:bodyPr>
            <a:normAutofit/>
          </a:bodyPr>
          <a:lstStyle/>
          <a:p>
            <a:r>
              <a:rPr lang="en-US" altLang="ko-KR" sz="9400" b="1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01	   </a:t>
            </a:r>
            <a:r>
              <a:rPr lang="ko-KR" altLang="en-US" sz="9400" b="1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연구 주제 소개 </a:t>
            </a:r>
            <a:endParaRPr lang="en-KR" sz="9400" b="1" dirty="0">
              <a:solidFill>
                <a:sysClr val="windowText" lastClr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9622E1F9-4C50-C641-A9CF-95957200E583}"/>
              </a:ext>
            </a:extLst>
          </p:cNvPr>
          <p:cNvSpPr/>
          <p:nvPr/>
        </p:nvSpPr>
        <p:spPr>
          <a:xfrm>
            <a:off x="-48000" y="-123900"/>
            <a:ext cx="24480000" cy="14040000"/>
          </a:xfrm>
          <a:prstGeom prst="frame">
            <a:avLst>
              <a:gd name="adj1" fmla="val 5406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K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-Medium"/>
              <a:ea typeface="Graphik-Medium"/>
              <a:cs typeface="Graphik-Medium"/>
              <a:sym typeface="Graphik Medium"/>
            </a:endParaRPr>
          </a:p>
        </p:txBody>
      </p:sp>
    </p:spTree>
    <p:extLst>
      <p:ext uri="{BB962C8B-B14F-4D97-AF65-F5344CB8AC3E}">
        <p14:creationId xmlns:p14="http://schemas.microsoft.com/office/powerpoint/2010/main" val="216325023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A7A55-0EE0-0748-B625-8EC8A16B9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9F7529-03BF-DF49-8164-5DD426D9D3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미세먼지 정의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44D54D-D7A9-0F47-B4DA-C7569B6E17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ko-KR" altLang="en-US" dirty="0"/>
              <a:t>미세먼지 저감 및 관리에 관한 특별법</a:t>
            </a:r>
            <a:endParaRPr lang="en-KR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802DB0F-E30D-8E4D-91D5-B6FB5E8A6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513" y="3343078"/>
            <a:ext cx="10919443" cy="498598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600" b="1" i="0" u="none" strike="noStrike" cap="none" normalizeH="0" baseline="0" dirty="0">
                <a:ln>
                  <a:noFill/>
                </a:ln>
                <a:solidFill>
                  <a:srgbClr val="151594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제2조(정의)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 이 법에서 사용하는 용어의 뜻은 </a:t>
            </a:r>
            <a:endParaRPr kumimoji="0" lang="en-US" altLang="ko-KR" sz="3600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다음과 같다.</a:t>
            </a:r>
            <a:endParaRPr kumimoji="0" lang="en-US" altLang="ko-KR" sz="3600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914400" marR="0" lvl="0" indent="-9144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“미세먼지”</a:t>
            </a:r>
            <a:r>
              <a:rPr kumimoji="0" lang="ko-KR" altLang="en-US" sz="3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란 </a:t>
            </a:r>
            <a:r>
              <a:rPr kumimoji="0" lang="ko-KR" altLang="ko-KR" sz="3600" b="0" i="0" u="sng" strike="noStrike" cap="none" normalizeH="0" baseline="0" dirty="0">
                <a:ln>
                  <a:noFill/>
                </a:ln>
                <a:solidFill>
                  <a:srgbClr val="086DFF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「대기환경보전법」</a:t>
            </a:r>
            <a:endParaRPr kumimoji="0" lang="en-US" altLang="ko-KR" sz="3600" b="0" i="0" u="sng" strike="noStrike" cap="none" normalizeH="0" baseline="0" dirty="0">
              <a:ln>
                <a:noFill/>
              </a:ln>
              <a:solidFill>
                <a:srgbClr val="086DFF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914400" marR="0" lvl="0" indent="-9144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  <a:r>
              <a:rPr kumimoji="0" lang="ko-KR" altLang="ko-KR" sz="3600" b="0" i="0" u="sng" strike="noStrike" cap="none" normalizeH="0" baseline="0" dirty="0">
                <a:ln>
                  <a:noFill/>
                </a:ln>
                <a:solidFill>
                  <a:srgbClr val="0000CD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제2조</a:t>
            </a:r>
            <a:r>
              <a:rPr kumimoji="0" lang="ko-KR" altLang="ko-KR" sz="3600" b="0" i="0" u="sng" strike="noStrike" cap="none" normalizeH="0" baseline="0" dirty="0">
                <a:ln>
                  <a:noFill/>
                </a:ln>
                <a:solidFill>
                  <a:srgbClr val="000069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제6호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에 따른 먼지 중 다음 각 목의 </a:t>
            </a:r>
            <a:r>
              <a:rPr kumimoji="0" lang="ko-KR" altLang="ko-KR" sz="36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흡입성</a:t>
            </a:r>
            <a:r>
              <a:rPr kumimoji="0" lang="ko-KR" altLang="en-US" sz="3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먼지를 말한다.</a:t>
            </a:r>
            <a:endParaRPr kumimoji="0" lang="en-US" altLang="ko-KR" sz="3600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가. 입자의 지름이 10마이크로미터 이하인 먼지</a:t>
            </a:r>
            <a:endParaRPr kumimoji="0" lang="en-US" altLang="ko-KR" sz="3600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(PM-10: 미세먼지)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6" name="그림 3">
            <a:extLst>
              <a:ext uri="{FF2B5EF4-FFF2-40B4-BE49-F238E27FC236}">
                <a16:creationId xmlns:a16="http://schemas.microsoft.com/office/drawing/2014/main" id="{6615F15A-E100-5540-87AA-A113FC4EC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1557" y="4181985"/>
            <a:ext cx="9941106" cy="6856130"/>
          </a:xfrm>
          <a:prstGeom prst="rect">
            <a:avLst/>
          </a:prstGeom>
        </p:spPr>
      </p:pic>
      <p:sp>
        <p:nvSpPr>
          <p:cNvPr id="7" name="화살표: 오른쪽 32">
            <a:extLst>
              <a:ext uri="{FF2B5EF4-FFF2-40B4-BE49-F238E27FC236}">
                <a16:creationId xmlns:a16="http://schemas.microsoft.com/office/drawing/2014/main" id="{1B8A7648-53F9-2B4E-A136-90D49E19EA84}"/>
              </a:ext>
            </a:extLst>
          </p:cNvPr>
          <p:cNvSpPr/>
          <p:nvPr/>
        </p:nvSpPr>
        <p:spPr>
          <a:xfrm>
            <a:off x="11572019" y="6890050"/>
            <a:ext cx="1260000" cy="1440000"/>
          </a:xfrm>
          <a:prstGeom prst="rightArrow">
            <a:avLst/>
          </a:prstGeom>
          <a:gradFill>
            <a:gsLst>
              <a:gs pos="0">
                <a:srgbClr val="024405">
                  <a:alpha val="70000"/>
                </a:srgbClr>
              </a:gs>
              <a:gs pos="100000">
                <a:srgbClr val="4F9750">
                  <a:alpha val="80000"/>
                </a:srgbClr>
              </a:gs>
            </a:gsLst>
            <a:lin ang="3900000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-Medium"/>
              <a:ea typeface="Graphik-Medium"/>
              <a:cs typeface="Graphik-Medium"/>
              <a:sym typeface="Graphik Medium"/>
            </a:endParaRPr>
          </a:p>
        </p:txBody>
      </p:sp>
      <p:sp>
        <p:nvSpPr>
          <p:cNvPr id="8" name="출처 : WHO, World health statistics 2020 : monitoring health for the SDGs, sustainable development goals(13.May.2020, p16,  ISBN 978-92-4-000510-5 )">
            <a:extLst>
              <a:ext uri="{FF2B5EF4-FFF2-40B4-BE49-F238E27FC236}">
                <a16:creationId xmlns:a16="http://schemas.microsoft.com/office/drawing/2014/main" id="{8A9F4435-8A75-BC4A-B6AC-DA6C787828BA}"/>
              </a:ext>
            </a:extLst>
          </p:cNvPr>
          <p:cNvSpPr txBox="1"/>
          <p:nvPr/>
        </p:nvSpPr>
        <p:spPr>
          <a:xfrm>
            <a:off x="15856818" y="11103429"/>
            <a:ext cx="5524300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1800"/>
            </a:pPr>
            <a:r>
              <a:rPr lang="ko-KR" altLang="en-US" sz="1800" dirty="0"/>
              <a:t>출처</a:t>
            </a:r>
            <a:r>
              <a:rPr lang="en-US" altLang="ko-KR" sz="1800" dirty="0"/>
              <a:t>:  </a:t>
            </a:r>
            <a:r>
              <a:rPr lang="ko-KR" altLang="en-US" sz="1800" dirty="0" err="1"/>
              <a:t>미세먼지특별대책위원회</a:t>
            </a:r>
            <a:r>
              <a:rPr lang="ko-KR" altLang="en-US" sz="1800" dirty="0"/>
              <a:t> 미세먼지 바로 알기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49233547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F950C-27B4-7E43-A6FA-96E2BCA60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Background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E73813-6257-4B43-958A-7FBBBE69D1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서울 연도별 미세먼지</a:t>
            </a:r>
            <a:endParaRPr lang="en-KR" dirty="0"/>
          </a:p>
        </p:txBody>
      </p:sp>
      <p:pic>
        <p:nvPicPr>
          <p:cNvPr id="6" name="그림 14">
            <a:extLst>
              <a:ext uri="{FF2B5EF4-FFF2-40B4-BE49-F238E27FC236}">
                <a16:creationId xmlns:a16="http://schemas.microsoft.com/office/drawing/2014/main" id="{5C683E18-17BA-7647-A08F-85D80A586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68" y="2070617"/>
            <a:ext cx="22547265" cy="10032449"/>
          </a:xfrm>
          <a:prstGeom prst="rect">
            <a:avLst/>
          </a:prstGeom>
        </p:spPr>
      </p:pic>
      <p:sp>
        <p:nvSpPr>
          <p:cNvPr id="7" name="직사각형 15">
            <a:extLst>
              <a:ext uri="{FF2B5EF4-FFF2-40B4-BE49-F238E27FC236}">
                <a16:creationId xmlns:a16="http://schemas.microsoft.com/office/drawing/2014/main" id="{5D4A73E4-8B13-5F4A-B7F1-3E3895D1C5A3}"/>
              </a:ext>
            </a:extLst>
          </p:cNvPr>
          <p:cNvSpPr/>
          <p:nvPr/>
        </p:nvSpPr>
        <p:spPr>
          <a:xfrm>
            <a:off x="20626753" y="2451986"/>
            <a:ext cx="2838879" cy="8943540"/>
          </a:xfrm>
          <a:prstGeom prst="rect">
            <a:avLst/>
          </a:prstGeom>
          <a:noFill/>
          <a:ln w="57150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-Medium"/>
              <a:ea typeface="Graphik-Medium"/>
              <a:cs typeface="Graphik-Medium"/>
              <a:sym typeface="Graphik Medium"/>
            </a:endParaRPr>
          </a:p>
        </p:txBody>
      </p:sp>
      <p:sp>
        <p:nvSpPr>
          <p:cNvPr id="8" name="직사각형 9">
            <a:extLst>
              <a:ext uri="{FF2B5EF4-FFF2-40B4-BE49-F238E27FC236}">
                <a16:creationId xmlns:a16="http://schemas.microsoft.com/office/drawing/2014/main" id="{E78F30BB-647E-0849-BD05-4D41645A9A2C}"/>
              </a:ext>
            </a:extLst>
          </p:cNvPr>
          <p:cNvSpPr/>
          <p:nvPr/>
        </p:nvSpPr>
        <p:spPr>
          <a:xfrm>
            <a:off x="17048401" y="2419441"/>
            <a:ext cx="1806527" cy="8943540"/>
          </a:xfrm>
          <a:prstGeom prst="rect">
            <a:avLst/>
          </a:prstGeom>
          <a:noFill/>
          <a:ln w="57150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-Medium"/>
              <a:ea typeface="Graphik-Medium"/>
              <a:cs typeface="Graphik-Medium"/>
              <a:sym typeface="Graphik Mediu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B0325C-3080-854B-9737-1C0C90D420D9}"/>
              </a:ext>
            </a:extLst>
          </p:cNvPr>
          <p:cNvSpPr txBox="1"/>
          <p:nvPr/>
        </p:nvSpPr>
        <p:spPr>
          <a:xfrm>
            <a:off x="918368" y="12281787"/>
            <a:ext cx="2090811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서울의 경우 </a:t>
            </a:r>
            <a:r>
              <a:rPr lang="en-US" altLang="ko-KR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2016</a:t>
            </a:r>
            <a:r>
              <a:rPr lang="ko-KR" altLang="en-US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년을 기점으로 감소하는 추세였지만 </a:t>
            </a:r>
            <a:r>
              <a:rPr lang="en-US" altLang="ko-KR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2020</a:t>
            </a:r>
            <a:r>
              <a:rPr lang="ko-KR" altLang="en-US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년 이후 다시 상승하는 추세임</a:t>
            </a:r>
            <a:r>
              <a:rPr lang="en-US" altLang="ko-KR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0" lang="ko-KR" altLang="en-US" sz="16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sym typeface="Graphik"/>
            </a:endParaRPr>
          </a:p>
        </p:txBody>
      </p:sp>
    </p:spTree>
    <p:extLst>
      <p:ext uri="{BB962C8B-B14F-4D97-AF65-F5344CB8AC3E}">
        <p14:creationId xmlns:p14="http://schemas.microsoft.com/office/powerpoint/2010/main" val="155013454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F950C-27B4-7E43-A6FA-96E2BCA60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Background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E73813-6257-4B43-958A-7FBBBE69D1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/>
              <a:t>자치구별 미세먼지 농도 시각화</a:t>
            </a:r>
            <a:r>
              <a:rPr lang="en-US" altLang="ko-KR" dirty="0"/>
              <a:t>(2020</a:t>
            </a:r>
            <a:r>
              <a:rPr lang="ko-KR" altLang="en-US" dirty="0"/>
              <a:t>년 연평균</a:t>
            </a:r>
            <a:r>
              <a:rPr lang="en-US" altLang="ko-KR" dirty="0"/>
              <a:t>)</a:t>
            </a:r>
            <a:endParaRPr lang="en-KR" dirty="0"/>
          </a:p>
        </p:txBody>
      </p:sp>
      <p:pic>
        <p:nvPicPr>
          <p:cNvPr id="4" name="서울자치구별미세먼지.png" descr="서울자치구별미세먼지.png">
            <a:extLst>
              <a:ext uri="{FF2B5EF4-FFF2-40B4-BE49-F238E27FC236}">
                <a16:creationId xmlns:a16="http://schemas.microsoft.com/office/drawing/2014/main" id="{4A4F6228-3823-6D48-B0C0-FC5CEE724B6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25523" y="2039814"/>
            <a:ext cx="22968000" cy="10872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7616284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A7A55-0EE0-0748-B625-8EC8A16B9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9F7529-03BF-DF49-8164-5DD426D9D3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Analysis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44D54D-D7A9-0F47-B4DA-C7569B6E17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ko-KR" altLang="en-US" dirty="0"/>
              <a:t>분석 방법</a:t>
            </a:r>
            <a:endParaRPr lang="en-KR" dirty="0"/>
          </a:p>
        </p:txBody>
      </p:sp>
      <p:sp>
        <p:nvSpPr>
          <p:cNvPr id="7" name="화살표: 오른쪽 32">
            <a:extLst>
              <a:ext uri="{FF2B5EF4-FFF2-40B4-BE49-F238E27FC236}">
                <a16:creationId xmlns:a16="http://schemas.microsoft.com/office/drawing/2014/main" id="{1B8A7648-53F9-2B4E-A136-90D49E19EA84}"/>
              </a:ext>
            </a:extLst>
          </p:cNvPr>
          <p:cNvSpPr/>
          <p:nvPr/>
        </p:nvSpPr>
        <p:spPr>
          <a:xfrm>
            <a:off x="7023990" y="7404108"/>
            <a:ext cx="1260000" cy="1440000"/>
          </a:xfrm>
          <a:prstGeom prst="rightArrow">
            <a:avLst/>
          </a:prstGeom>
          <a:gradFill>
            <a:gsLst>
              <a:gs pos="0">
                <a:srgbClr val="024405">
                  <a:alpha val="70000"/>
                </a:srgbClr>
              </a:gs>
              <a:gs pos="100000">
                <a:srgbClr val="4F9750">
                  <a:alpha val="80000"/>
                </a:srgbClr>
              </a:gs>
            </a:gsLst>
            <a:lin ang="3900000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-Medium"/>
              <a:ea typeface="Graphik-Medium"/>
              <a:cs typeface="Graphik-Medium"/>
              <a:sym typeface="Graphik Medium"/>
            </a:endParaRPr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2CE80B6D-7535-294D-84C1-0E95A45C3876}"/>
              </a:ext>
            </a:extLst>
          </p:cNvPr>
          <p:cNvSpPr/>
          <p:nvPr/>
        </p:nvSpPr>
        <p:spPr>
          <a:xfrm>
            <a:off x="878472" y="5346871"/>
            <a:ext cx="5062994" cy="4903841"/>
          </a:xfrm>
          <a:prstGeom prst="rect">
            <a:avLst/>
          </a:prstGeom>
          <a:noFill/>
          <a:ln w="38100">
            <a:gradFill>
              <a:gsLst>
                <a:gs pos="0">
                  <a:srgbClr val="024405">
                    <a:alpha val="70000"/>
                  </a:srgbClr>
                </a:gs>
                <a:gs pos="100000">
                  <a:srgbClr val="4F974F"/>
                </a:gs>
              </a:gsLst>
              <a:lin ang="3900000" scaled="0"/>
            </a:gra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pP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80636E-D41B-2742-8BA2-0B0BB3217772}"/>
              </a:ext>
            </a:extLst>
          </p:cNvPr>
          <p:cNvSpPr txBox="1"/>
          <p:nvPr/>
        </p:nvSpPr>
        <p:spPr>
          <a:xfrm>
            <a:off x="1098947" y="6639500"/>
            <a:ext cx="4622045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4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4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서울시 구별 미세먼지 </a:t>
            </a:r>
            <a:endParaRPr lang="en-US" altLang="ko-KR" sz="4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4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사전 예측</a:t>
            </a:r>
            <a:endParaRPr lang="en-US" altLang="ko-KR" sz="4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9A067079-6617-2C4C-88B1-EA1F6DC13D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6000294"/>
              </p:ext>
            </p:extLst>
          </p:nvPr>
        </p:nvGraphicFramePr>
        <p:xfrm>
          <a:off x="9366515" y="3486307"/>
          <a:ext cx="14139013" cy="9275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Rectangle">
            <a:extLst>
              <a:ext uri="{FF2B5EF4-FFF2-40B4-BE49-F238E27FC236}">
                <a16:creationId xmlns:a16="http://schemas.microsoft.com/office/drawing/2014/main" id="{28575797-D02E-124F-94B9-296912032F31}"/>
              </a:ext>
            </a:extLst>
          </p:cNvPr>
          <p:cNvSpPr/>
          <p:nvPr/>
        </p:nvSpPr>
        <p:spPr>
          <a:xfrm>
            <a:off x="9656825" y="11527756"/>
            <a:ext cx="10057639" cy="1197576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494645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A7A55-0EE0-0748-B625-8EC8A16B9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9F7529-03BF-DF49-8164-5DD426D9D3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선행연구 참고 자료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44D54D-D7A9-0F47-B4DA-C7569B6E17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659" y="2025650"/>
            <a:ext cx="11880001" cy="960872"/>
          </a:xfrm>
        </p:spPr>
        <p:txBody>
          <a:bodyPr/>
          <a:lstStyle/>
          <a:p>
            <a:r>
              <a:rPr lang="ko-KR" altLang="en-US" dirty="0"/>
              <a:t>서울시 미세먼지 </a:t>
            </a:r>
            <a:r>
              <a:rPr lang="ko-KR" altLang="en-US" dirty="0" err="1"/>
              <a:t>시계열</a:t>
            </a:r>
            <a:r>
              <a:rPr lang="ko-KR" altLang="en-US" dirty="0"/>
              <a:t> 분석 선행 연구 참고 자료 </a:t>
            </a:r>
            <a:endParaRPr lang="en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15B212-8BD9-5841-A308-8980FE09EA61}"/>
              </a:ext>
            </a:extLst>
          </p:cNvPr>
          <p:cNvSpPr txBox="1"/>
          <p:nvPr/>
        </p:nvSpPr>
        <p:spPr>
          <a:xfrm>
            <a:off x="702659" y="4164499"/>
            <a:ext cx="13916592" cy="75815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</a:pPr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한국학술지인용색인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(KCI) 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3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3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시계열 분석을 활용한 서울시 미세먼지 예측 </a:t>
            </a:r>
            <a:r>
              <a:rPr lang="en-US" altLang="ko-KR" sz="3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3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오종민</a:t>
            </a:r>
            <a:r>
              <a:rPr lang="en-US" altLang="ko-KR" sz="3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3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신현수</a:t>
            </a:r>
            <a:r>
              <a:rPr lang="en-US" altLang="ko-KR" sz="3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3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신예슬</a:t>
            </a:r>
            <a:r>
              <a:rPr lang="en-US" altLang="ko-KR" sz="3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3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정형철</a:t>
            </a:r>
            <a:r>
              <a:rPr lang="en-US" altLang="ko-KR" sz="3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3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000" dirty="0">
                <a:latin typeface="NanumGothic" panose="020D0604000000000000" pitchFamily="34" charset="-127"/>
                <a:ea typeface="NanumGothic" panose="020D0604000000000000" pitchFamily="34" charset="-127"/>
                <a:hlinkClick r:id="rId2"/>
              </a:rPr>
              <a:t>https://www.kci.go.kr/kciportal/ci/sereArticleSearch/ciSereArtiView.kci?sereArticleSearchBean.artiId=ART002280834</a:t>
            </a:r>
            <a:endParaRPr lang="en-US" altLang="ko-KR" sz="3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3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sym typeface="Graphik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3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 startAt="2"/>
              <a:tabLst/>
            </a:pP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Graphik"/>
              </a:rPr>
              <a:t>서울특별시 빅데이터 캠퍼스 데이터 분석사례</a:t>
            </a:r>
            <a:endParaRPr kumimoji="0" lang="en-US" altLang="ko-KR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sym typeface="Graphik"/>
            </a:endParaRPr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 startAt="2"/>
              <a:tabLst/>
            </a:pPr>
            <a:endParaRPr kumimoji="0" lang="en-US" altLang="ko-K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sym typeface="Graphik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Graphik"/>
              </a:rPr>
              <a:t> </a:t>
            </a:r>
            <a:r>
              <a:rPr kumimoji="0" lang="en-US" altLang="ko-K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Graphik"/>
              </a:rPr>
              <a:t>[2017 </a:t>
            </a:r>
            <a:r>
              <a:rPr kumimoji="0" lang="ko-KR" altLang="en-US" sz="3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Graphik"/>
              </a:rPr>
              <a:t>빅캠</a:t>
            </a:r>
            <a:r>
              <a:rPr kumimoji="0" lang="ko-KR" alt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Graphik"/>
              </a:rPr>
              <a:t> 상시 공모전</a:t>
            </a:r>
            <a:r>
              <a:rPr kumimoji="0" lang="en-US" altLang="ko-K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Graphik"/>
              </a:rPr>
              <a:t>] </a:t>
            </a:r>
            <a:r>
              <a:rPr kumimoji="0" lang="ko-KR" alt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Graphik"/>
              </a:rPr>
              <a:t>시계열 분석을 통한 서울시 미세먼지 예측</a:t>
            </a:r>
            <a:r>
              <a:rPr kumimoji="0" lang="en-US" altLang="ko-K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Graphik"/>
              </a:rPr>
              <a:t>(</a:t>
            </a:r>
            <a:r>
              <a:rPr kumimoji="0" lang="ko-KR" alt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Graphik"/>
              </a:rPr>
              <a:t>선남선녀</a:t>
            </a:r>
            <a:r>
              <a:rPr kumimoji="0" lang="en-US" altLang="ko-K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Graphik"/>
              </a:rPr>
              <a:t>)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3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Graphik"/>
                <a:hlinkClick r:id="rId3"/>
              </a:rPr>
              <a:t>https://bigdata.seoul.go.kr/noti/selectNoti.do?r_id=P260&amp;bbs_seq=185&amp;ac_type=A1&amp;sch_type=&amp;sch_text=%EB%AF%B8%EC%84%B8%EB%A8%BC%EC%A7%80&amp;currentPage=1</a:t>
            </a:r>
            <a:endParaRPr kumimoji="0" lang="en-US" altLang="ko-K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sym typeface="Graphik"/>
            </a:endParaRPr>
          </a:p>
        </p:txBody>
      </p:sp>
      <p:pic>
        <p:nvPicPr>
          <p:cNvPr id="14" name="그림 3">
            <a:extLst>
              <a:ext uri="{FF2B5EF4-FFF2-40B4-BE49-F238E27FC236}">
                <a16:creationId xmlns:a16="http://schemas.microsoft.com/office/drawing/2014/main" id="{9D33B2A7-CC9B-6949-9FF8-24BDEB76AB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7971" y="2986522"/>
            <a:ext cx="9318947" cy="806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476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-Medium"/>
            <a:ea typeface="Graphik-Medium"/>
            <a:cs typeface="Graphik-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-Medium"/>
            <a:ea typeface="Graphik-Medium"/>
            <a:cs typeface="Graphik-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2644</TotalTime>
  <Words>1152</Words>
  <Application>Microsoft Macintosh PowerPoint</Application>
  <PresentationFormat>Custom</PresentationFormat>
  <Paragraphs>234</Paragraphs>
  <Slides>36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8" baseType="lpstr">
      <vt:lpstr>굴림</vt:lpstr>
      <vt:lpstr>NanumGothic</vt:lpstr>
      <vt:lpstr>Arial</vt:lpstr>
      <vt:lpstr>Courier New</vt:lpstr>
      <vt:lpstr>Graphik</vt:lpstr>
      <vt:lpstr>Graphik Semibold</vt:lpstr>
      <vt:lpstr>Graphik-Medium</vt:lpstr>
      <vt:lpstr>Helvetica Neue</vt:lpstr>
      <vt:lpstr>Impact</vt:lpstr>
      <vt:lpstr>SignPainter-HouseScript Semibold</vt:lpstr>
      <vt:lpstr>Wingdings</vt:lpstr>
      <vt:lpstr>31_ColorGradientLight</vt:lpstr>
      <vt:lpstr>  </vt:lpstr>
      <vt:lpstr>Intro</vt:lpstr>
      <vt:lpstr>Contents</vt:lpstr>
      <vt:lpstr>01    연구 주제 소개 </vt:lpstr>
      <vt:lpstr>Background</vt:lpstr>
      <vt:lpstr>Background</vt:lpstr>
      <vt:lpstr>Background</vt:lpstr>
      <vt:lpstr>Background</vt:lpstr>
      <vt:lpstr>Background</vt:lpstr>
      <vt:lpstr>PowerPoint Presentation</vt:lpstr>
      <vt:lpstr>Define Datasets</vt:lpstr>
      <vt:lpstr>Define Datasets</vt:lpstr>
      <vt:lpstr>PowerPoint Presentation</vt:lpstr>
      <vt:lpstr>Analysis</vt:lpstr>
      <vt:lpstr>Analysis</vt:lpstr>
      <vt:lpstr>Analysis</vt:lpstr>
      <vt:lpstr>PowerPoint Presentation</vt:lpstr>
      <vt:lpstr>Analysis</vt:lpstr>
      <vt:lpstr>Analysis</vt:lpstr>
      <vt:lpstr>Analysis</vt:lpstr>
      <vt:lpstr>Analysis</vt:lpstr>
      <vt:lpstr>Analysis</vt:lpstr>
      <vt:lpstr>Analysis</vt:lpstr>
      <vt:lpstr>PowerPoint Presentation</vt:lpstr>
      <vt:lpstr>Analysis</vt:lpstr>
      <vt:lpstr>Analysis</vt:lpstr>
      <vt:lpstr>Analysis</vt:lpstr>
      <vt:lpstr>Analysis</vt:lpstr>
      <vt:lpstr>Analysis</vt:lpstr>
      <vt:lpstr>04    결론</vt:lpstr>
      <vt:lpstr>Conclusion</vt:lpstr>
      <vt:lpstr>Conclusion</vt:lpstr>
      <vt:lpstr>Conclusion</vt:lpstr>
      <vt:lpstr>Conclusion</vt:lpstr>
      <vt:lpstr>  </vt:lpstr>
      <vt:lpstr>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多多익선</dc:title>
  <cp:lastModifiedBy>KIMSUBIN</cp:lastModifiedBy>
  <cp:revision>296</cp:revision>
  <dcterms:modified xsi:type="dcterms:W3CDTF">2021-08-04T05:04:10Z</dcterms:modified>
</cp:coreProperties>
</file>